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329" r:id="rId2"/>
    <p:sldId id="348" r:id="rId3"/>
    <p:sldId id="349" r:id="rId4"/>
    <p:sldId id="350" r:id="rId5"/>
    <p:sldId id="351" r:id="rId6"/>
    <p:sldId id="352" r:id="rId7"/>
    <p:sldId id="353" r:id="rId8"/>
    <p:sldId id="354" r:id="rId9"/>
    <p:sldId id="355" r:id="rId10"/>
    <p:sldId id="356" r:id="rId11"/>
    <p:sldId id="357" r:id="rId12"/>
    <p:sldId id="359" r:id="rId13"/>
    <p:sldId id="360" r:id="rId14"/>
    <p:sldId id="361" r:id="rId15"/>
    <p:sldId id="362" r:id="rId16"/>
    <p:sldId id="363" r:id="rId17"/>
    <p:sldId id="364" r:id="rId18"/>
    <p:sldId id="365" r:id="rId19"/>
    <p:sldId id="367" r:id="rId20"/>
    <p:sldId id="368" r:id="rId21"/>
    <p:sldId id="369" r:id="rId22"/>
    <p:sldId id="370" r:id="rId23"/>
    <p:sldId id="372" r:id="rId24"/>
    <p:sldId id="373" r:id="rId25"/>
    <p:sldId id="374" r:id="rId26"/>
    <p:sldId id="375" r:id="rId27"/>
    <p:sldId id="376" r:id="rId28"/>
    <p:sldId id="377"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0A6A6"/>
    <a:srgbClr val="0000FF"/>
    <a:srgbClr val="FF9900"/>
    <a:srgbClr val="800000"/>
    <a:srgbClr val="FFFF00"/>
    <a:srgbClr val="CC00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62" autoAdjust="0"/>
    <p:restoredTop sz="94737" autoAdjust="0"/>
  </p:normalViewPr>
  <p:slideViewPr>
    <p:cSldViewPr>
      <p:cViewPr varScale="1">
        <p:scale>
          <a:sx n="65" d="100"/>
          <a:sy n="65" d="100"/>
        </p:scale>
        <p:origin x="-134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84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r>
              <a:rPr lang="en-US"/>
              <a:t>Jum'at, 10 Desember 2010</a:t>
            </a: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384C5A98-E2DE-4EC3-9906-943D5AFA3708}" type="slidenum">
              <a:rPr lang="en-US"/>
              <a:pPr>
                <a:defRPr/>
              </a:pPr>
              <a:t>‹#›</a:t>
            </a:fld>
            <a:endParaRPr lang="en-US"/>
          </a:p>
        </p:txBody>
      </p:sp>
    </p:spTree>
    <p:extLst>
      <p:ext uri="{BB962C8B-B14F-4D97-AF65-F5344CB8AC3E}">
        <p14:creationId xmlns:p14="http://schemas.microsoft.com/office/powerpoint/2010/main" xmlns="" val="329767418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r>
              <a:rPr lang="en-US"/>
              <a:t>Jum'at, 10 Desember 2010</a:t>
            </a: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B96BFCC-09D8-4993-B6E5-E3093AC56B57}" type="slidenum">
              <a:rPr lang="en-US"/>
              <a:pPr>
                <a:defRPr/>
              </a:pPr>
              <a:t>‹#›</a:t>
            </a:fld>
            <a:endParaRPr lang="en-US"/>
          </a:p>
        </p:txBody>
      </p:sp>
    </p:spTree>
    <p:extLst>
      <p:ext uri="{BB962C8B-B14F-4D97-AF65-F5344CB8AC3E}">
        <p14:creationId xmlns:p14="http://schemas.microsoft.com/office/powerpoint/2010/main" xmlns="" val="3515930691"/>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1000107"/>
          </a:xfrm>
          <a:prstGeom prst="rect">
            <a:avLst/>
          </a:prstGeom>
        </p:spPr>
        <p:txBody>
          <a:bodyPr>
            <a:normAutofit/>
          </a:bodyPr>
          <a:lstStyle>
            <a:lvl1pPr>
              <a:defRPr sz="3100" b="1"/>
            </a:lvl1pPr>
          </a:lstStyle>
          <a:p>
            <a:r>
              <a:rPr lang="en-US" dirty="0"/>
              <a:t>Click to edit Master title style</a:t>
            </a:r>
          </a:p>
        </p:txBody>
      </p:sp>
      <p:sp>
        <p:nvSpPr>
          <p:cNvPr id="3" name="Subtitle 2"/>
          <p:cNvSpPr>
            <a:spLocks noGrp="1"/>
          </p:cNvSpPr>
          <p:nvPr>
            <p:ph type="subTitle" idx="1"/>
          </p:nvPr>
        </p:nvSpPr>
        <p:spPr>
          <a:xfrm>
            <a:off x="642910" y="1285860"/>
            <a:ext cx="8001056" cy="4643470"/>
          </a:xfrm>
          <a:prstGeom prst="rect">
            <a:avLst/>
          </a:prstGeom>
        </p:spPr>
        <p:txBody>
          <a:bodyPr/>
          <a:lstStyle>
            <a:lvl1pPr marL="450850" indent="-450850" algn="l">
              <a:buFont typeface="Arial" pitchFamily="34" charset="0"/>
              <a:buChar char="•"/>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Slide Number Placeholder 3"/>
          <p:cNvSpPr>
            <a:spLocks noGrp="1"/>
          </p:cNvSpPr>
          <p:nvPr>
            <p:ph type="sldNum" sz="quarter" idx="10"/>
          </p:nvPr>
        </p:nvSpPr>
        <p:spPr>
          <a:xfrm>
            <a:off x="8386818" y="6300168"/>
            <a:ext cx="542900" cy="501650"/>
          </a:xfrm>
        </p:spPr>
        <p:txBody>
          <a:bodyPr/>
          <a:lstStyle>
            <a:lvl1pPr>
              <a:defRPr sz="1400" b="1">
                <a:solidFill>
                  <a:schemeClr val="tx1"/>
                </a:solidFill>
              </a:defRPr>
            </a:lvl1pPr>
          </a:lstStyle>
          <a:p>
            <a:fld id="{7E80B500-E6EF-4D9C-BCB4-43EF6BCDB388}" type="slidenum">
              <a:rPr lang="id-ID" smtClean="0"/>
              <a:pPr/>
              <a:t>‹#›</a:t>
            </a:fld>
            <a:endParaRPr lang="id-ID"/>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Oval 25"/>
          <p:cNvSpPr/>
          <p:nvPr userDrawn="1"/>
        </p:nvSpPr>
        <p:spPr>
          <a:xfrm>
            <a:off x="8429652" y="6313816"/>
            <a:ext cx="500066" cy="500042"/>
          </a:xfrm>
          <a:prstGeom prst="ellipse">
            <a:avLst/>
          </a:prstGeom>
          <a:solidFill>
            <a:srgbClr val="FFCC99"/>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31" name="Text Box 7"/>
          <p:cNvSpPr txBox="1">
            <a:spLocks noChangeArrowheads="1"/>
          </p:cNvSpPr>
          <p:nvPr userDrawn="1"/>
        </p:nvSpPr>
        <p:spPr bwMode="auto">
          <a:xfrm>
            <a:off x="596900" y="6400800"/>
            <a:ext cx="5546736" cy="369332"/>
          </a:xfrm>
          <a:prstGeom prst="rect">
            <a:avLst/>
          </a:prstGeom>
          <a:noFill/>
          <a:ln w="9525">
            <a:noFill/>
            <a:miter lim="800000"/>
            <a:headEnd/>
            <a:tailEnd/>
          </a:ln>
          <a:effectLst/>
        </p:spPr>
        <p:txBody>
          <a:bodyPr wrap="square">
            <a:spAutoFit/>
          </a:bodyPr>
          <a:lstStyle/>
          <a:p>
            <a:pPr>
              <a:spcBef>
                <a:spcPct val="50000"/>
              </a:spcBef>
              <a:defRPr/>
            </a:pPr>
            <a:r>
              <a:rPr lang="id-ID" b="1" dirty="0"/>
              <a:t>etika</a:t>
            </a:r>
            <a:r>
              <a:rPr lang="id-ID" b="1" baseline="0" dirty="0"/>
              <a:t> bisnis dan profesi -  www.ebp.</a:t>
            </a:r>
            <a:r>
              <a:rPr lang="id-ID" b="1" dirty="0">
                <a:solidFill>
                  <a:schemeClr val="tx1">
                    <a:lumMod val="85000"/>
                    <a:lumOff val="15000"/>
                  </a:schemeClr>
                </a:solidFill>
              </a:rPr>
              <a:t>yolasite.com</a:t>
            </a:r>
            <a:endParaRPr lang="en-US" b="1" dirty="0"/>
          </a:p>
        </p:txBody>
      </p:sp>
      <p:sp>
        <p:nvSpPr>
          <p:cNvPr id="1032" name="Line 8"/>
          <p:cNvSpPr>
            <a:spLocks noChangeShapeType="1"/>
          </p:cNvSpPr>
          <p:nvPr userDrawn="1"/>
        </p:nvSpPr>
        <p:spPr bwMode="auto">
          <a:xfrm>
            <a:off x="0" y="6215082"/>
            <a:ext cx="9144000" cy="0"/>
          </a:xfrm>
          <a:prstGeom prst="line">
            <a:avLst/>
          </a:prstGeom>
          <a:noFill/>
          <a:ln w="28575">
            <a:solidFill>
              <a:schemeClr val="tx1"/>
            </a:solidFill>
            <a:round/>
            <a:headEnd/>
            <a:tailEnd/>
          </a:ln>
          <a:effectLst/>
        </p:spPr>
        <p:txBody>
          <a:bodyPr/>
          <a:lstStyle/>
          <a:p>
            <a:pPr>
              <a:defRPr/>
            </a:pPr>
            <a:endParaRPr lang="en-US"/>
          </a:p>
        </p:txBody>
      </p:sp>
      <p:pic>
        <p:nvPicPr>
          <p:cNvPr id="1028" name="Picture 9" descr="aay"/>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215900" y="6399213"/>
            <a:ext cx="381000" cy="334962"/>
          </a:xfrm>
          <a:prstGeom prst="rect">
            <a:avLst/>
          </a:prstGeom>
          <a:noFill/>
          <a:ln w="9525">
            <a:noFill/>
            <a:miter lim="800000"/>
            <a:headEnd/>
            <a:tailEnd/>
          </a:ln>
        </p:spPr>
      </p:pic>
      <p:sp>
        <p:nvSpPr>
          <p:cNvPr id="19" name="Title Placeholder 18"/>
          <p:cNvSpPr>
            <a:spLocks noGrp="1"/>
          </p:cNvSpPr>
          <p:nvPr>
            <p:ph type="title"/>
          </p:nvPr>
        </p:nvSpPr>
        <p:spPr>
          <a:xfrm>
            <a:off x="0" y="0"/>
            <a:ext cx="9144000" cy="928670"/>
          </a:xfrm>
          <a:prstGeom prst="rect">
            <a:avLst/>
          </a:prstGeom>
          <a:solidFill>
            <a:srgbClr val="FFCC99"/>
          </a:solidFill>
        </p:spPr>
        <p:txBody>
          <a:bodyPr vert="horz" lIns="91440" tIns="45720" rIns="91440" bIns="45720" rtlCol="0" anchor="ctr">
            <a:normAutofit/>
          </a:bodyPr>
          <a:lstStyle/>
          <a:p>
            <a:r>
              <a:rPr lang="en-US"/>
              <a:t>Click to edit Master title style</a:t>
            </a:r>
            <a:endParaRPr lang="id-ID"/>
          </a:p>
        </p:txBody>
      </p:sp>
      <p:sp>
        <p:nvSpPr>
          <p:cNvPr id="20" name="Text Placeholder 19"/>
          <p:cNvSpPr>
            <a:spLocks noGrp="1"/>
          </p:cNvSpPr>
          <p:nvPr>
            <p:ph type="body" idx="1"/>
          </p:nvPr>
        </p:nvSpPr>
        <p:spPr>
          <a:xfrm>
            <a:off x="457200" y="1214422"/>
            <a:ext cx="8229600" cy="491174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id-ID" dirty="0"/>
          </a:p>
        </p:txBody>
      </p:sp>
      <p:sp>
        <p:nvSpPr>
          <p:cNvPr id="22" name="Slide Number Placeholder 21"/>
          <p:cNvSpPr>
            <a:spLocks noGrp="1"/>
          </p:cNvSpPr>
          <p:nvPr>
            <p:ph type="sldNum" sz="quarter" idx="4"/>
          </p:nvPr>
        </p:nvSpPr>
        <p:spPr>
          <a:xfrm>
            <a:off x="8358214" y="6309079"/>
            <a:ext cx="471462" cy="365125"/>
          </a:xfrm>
          <a:prstGeom prst="rect">
            <a:avLst/>
          </a:prstGeom>
        </p:spPr>
        <p:txBody>
          <a:bodyPr vert="horz" lIns="91440" tIns="45720" rIns="91440" bIns="45720" rtlCol="0" anchor="ctr"/>
          <a:lstStyle>
            <a:lvl1pPr algn="r">
              <a:defRPr sz="1200" b="1">
                <a:solidFill>
                  <a:schemeClr val="tx1"/>
                </a:solidFill>
              </a:defRPr>
            </a:lvl1pPr>
          </a:lstStyle>
          <a:p>
            <a:fld id="{7E80B500-E6EF-4D9C-BCB4-43EF6BCDB388}" type="slidenum">
              <a:rPr lang="id-ID" smtClean="0"/>
              <a:pPr/>
              <a:t>‹#›</a:t>
            </a:fld>
            <a:endParaRPr lang="id-ID"/>
          </a:p>
        </p:txBody>
      </p:sp>
      <p:cxnSp>
        <p:nvCxnSpPr>
          <p:cNvPr id="28" name="Straight Arrow Connector 27"/>
          <p:cNvCxnSpPr/>
          <p:nvPr userDrawn="1"/>
        </p:nvCxnSpPr>
        <p:spPr>
          <a:xfrm>
            <a:off x="6048100" y="6572272"/>
            <a:ext cx="2296466"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Lst>
  <p:transition>
    <p:dissolve/>
  </p:transition>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071678"/>
            <a:ext cx="9144000" cy="2112967"/>
          </a:xfrm>
          <a:solidFill>
            <a:srgbClr val="FFCC99"/>
          </a:solidFill>
        </p:spPr>
        <p:txBody>
          <a:bodyPr>
            <a:normAutofit/>
          </a:bodyPr>
          <a:lstStyle/>
          <a:p>
            <a:r>
              <a:rPr lang="id-ID" b="1" dirty="0"/>
              <a:t>Bagian 7 – </a:t>
            </a:r>
            <a:r>
              <a:rPr lang="id-ID" dirty="0"/>
              <a:t>Etika </a:t>
            </a:r>
            <a:r>
              <a:rPr lang="id-ID" dirty="0" smtClean="0"/>
              <a:t>Profesi Perpajakan</a:t>
            </a:r>
            <a:r>
              <a:rPr lang="id-ID" b="1" dirty="0"/>
              <a:t/>
            </a:r>
            <a:br>
              <a:rPr lang="id-ID" b="1" dirty="0"/>
            </a:br>
            <a:r>
              <a:rPr lang="id-ID" b="1" dirty="0">
                <a:latin typeface="Brush Script MT" pitchFamily="66" charset="0"/>
                <a:cs typeface="DaunPenh" pitchFamily="2" charset="0"/>
              </a:rPr>
              <a:t>materi ini dapat diunduh di</a:t>
            </a:r>
            <a:r>
              <a:rPr lang="id-ID" b="1" dirty="0"/>
              <a:t/>
            </a:r>
            <a:br>
              <a:rPr lang="id-ID" b="1" dirty="0"/>
            </a:br>
            <a:r>
              <a:rPr lang="id-ID" sz="2800" b="1" dirty="0"/>
              <a:t>www.bit.ly/ebpaaykpn</a:t>
            </a:r>
            <a:endParaRPr lang="id-ID" b="1"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a:t>
            </a:fld>
            <a:endParaRPr lang="id-ID"/>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lnSpcReduction="20000"/>
          </a:bodyPr>
          <a:lstStyle/>
          <a:p>
            <a:pPr marL="1082675" indent="-641350">
              <a:lnSpc>
                <a:spcPct val="120000"/>
              </a:lnSpc>
              <a:spcBef>
                <a:spcPts val="0"/>
              </a:spcBef>
              <a:buAutoNum type="arabicPlain" startAt="11"/>
            </a:pPr>
            <a:r>
              <a:rPr lang="id-ID" dirty="0"/>
              <a:t>Sebagai </a:t>
            </a:r>
            <a:r>
              <a:rPr lang="id-ID" dirty="0" smtClean="0"/>
              <a:t>konsultan pajak</a:t>
            </a:r>
            <a:r>
              <a:rPr lang="id-ID" dirty="0"/>
              <a:t>, </a:t>
            </a:r>
            <a:r>
              <a:rPr lang="id-ID" dirty="0" smtClean="0"/>
              <a:t>berkewajiban </a:t>
            </a:r>
            <a:r>
              <a:rPr lang="id-ID" dirty="0"/>
              <a:t>untuk mematuhi </a:t>
            </a:r>
            <a:r>
              <a:rPr lang="id-ID" dirty="0" smtClean="0"/>
              <a:t>sistem </a:t>
            </a:r>
            <a:r>
              <a:rPr lang="id-ID" dirty="0"/>
              <a:t>serta memastikan bahwa </a:t>
            </a:r>
            <a:r>
              <a:rPr lang="id-ID" b="1" dirty="0">
                <a:solidFill>
                  <a:srgbClr val="FF0000"/>
                </a:solidFill>
              </a:rPr>
              <a:t>wajib pajak </a:t>
            </a:r>
            <a:r>
              <a:rPr lang="id-ID" b="1" dirty="0" smtClean="0">
                <a:solidFill>
                  <a:srgbClr val="FF0000"/>
                </a:solidFill>
              </a:rPr>
              <a:t>menenuhi kewajiban pajaknya sesuai dengan peraturan yang berlaku</a:t>
            </a:r>
            <a:r>
              <a:rPr lang="id-ID" dirty="0" smtClean="0"/>
              <a:t>.</a:t>
            </a:r>
            <a:endParaRPr lang="id-ID" dirty="0"/>
          </a:p>
          <a:p>
            <a:pPr marL="533400" indent="-533400">
              <a:lnSpc>
                <a:spcPct val="120000"/>
              </a:lnSpc>
              <a:spcBef>
                <a:spcPts val="0"/>
              </a:spcBef>
            </a:pPr>
            <a:r>
              <a:rPr lang="id-ID" dirty="0" smtClean="0"/>
              <a:t>Dinyatakan </a:t>
            </a:r>
            <a:r>
              <a:rPr lang="id-ID" dirty="0"/>
              <a:t>dengan jelas bahwa </a:t>
            </a:r>
            <a:r>
              <a:rPr lang="id-ID" dirty="0" smtClean="0"/>
              <a:t>konsultan pajak memiliki </a:t>
            </a:r>
            <a:r>
              <a:rPr lang="id-ID" dirty="0"/>
              <a:t>tanggungjawab </a:t>
            </a:r>
            <a:r>
              <a:rPr lang="id-ID" dirty="0" smtClean="0"/>
              <a:t>untuk </a:t>
            </a:r>
            <a:r>
              <a:rPr lang="id-ID" b="1" dirty="0">
                <a:solidFill>
                  <a:srgbClr val="FF0000"/>
                </a:solidFill>
              </a:rPr>
              <a:t>mematuhi </a:t>
            </a:r>
            <a:r>
              <a:rPr lang="id-ID" b="1" dirty="0" smtClean="0">
                <a:solidFill>
                  <a:srgbClr val="FF0000"/>
                </a:solidFill>
              </a:rPr>
              <a:t>sistem atau aturan pajak dengan taat.</a:t>
            </a:r>
            <a:endParaRPr lang="id-ID" b="1" dirty="0">
              <a:solidFill>
                <a:srgbClr val="FF0000"/>
              </a:solidFill>
            </a:endParaRPr>
          </a:p>
        </p:txBody>
      </p:sp>
      <p:sp>
        <p:nvSpPr>
          <p:cNvPr id="4" name="Slide Number Placeholder 3"/>
          <p:cNvSpPr>
            <a:spLocks noGrp="1"/>
          </p:cNvSpPr>
          <p:nvPr>
            <p:ph type="sldNum" sz="quarter" idx="10"/>
          </p:nvPr>
        </p:nvSpPr>
        <p:spPr/>
        <p:txBody>
          <a:bodyPr/>
          <a:lstStyle/>
          <a:p>
            <a:fld id="{7E80B500-E6EF-4D9C-BCB4-43EF6BCDB388}" type="slidenum">
              <a:rPr lang="id-ID" smtClean="0"/>
              <a:pPr/>
              <a:t>10</a:t>
            </a:fld>
            <a:endParaRPr lang="id-ID"/>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85000" lnSpcReduction="10000"/>
          </a:bodyPr>
          <a:lstStyle/>
          <a:p>
            <a:pPr marL="533400" indent="-533400">
              <a:lnSpc>
                <a:spcPct val="120000"/>
              </a:lnSpc>
              <a:spcBef>
                <a:spcPts val="0"/>
              </a:spcBef>
            </a:pPr>
            <a:r>
              <a:rPr lang="id-ID" dirty="0"/>
              <a:t>Tanggungjawab akhir atas penyajian fakta dan kewajiban pajak ada di tangan wajib pajak, tetapi </a:t>
            </a:r>
            <a:r>
              <a:rPr lang="id-ID" dirty="0" smtClean="0"/>
              <a:t>konsultan pajak berkewajiban untuk </a:t>
            </a:r>
            <a:r>
              <a:rPr lang="id-ID" b="1" dirty="0" smtClean="0">
                <a:solidFill>
                  <a:srgbClr val="FF0000"/>
                </a:solidFill>
              </a:rPr>
              <a:t>memastikan bahwa wajib </a:t>
            </a:r>
            <a:r>
              <a:rPr lang="id-ID" b="1" dirty="0">
                <a:solidFill>
                  <a:srgbClr val="FF0000"/>
                </a:solidFill>
              </a:rPr>
              <a:t>pajak </a:t>
            </a:r>
            <a:r>
              <a:rPr lang="id-ID" b="1" dirty="0" smtClean="0">
                <a:solidFill>
                  <a:srgbClr val="FF0000"/>
                </a:solidFill>
              </a:rPr>
              <a:t>mematuhi peraturan pajak dengan benar.</a:t>
            </a:r>
            <a:endParaRPr lang="id-ID" b="1" dirty="0">
              <a:solidFill>
                <a:srgbClr val="FF0000"/>
              </a:solidFill>
            </a:endParaRPr>
          </a:p>
          <a:p>
            <a:pPr marL="533400" indent="-533400">
              <a:lnSpc>
                <a:spcPct val="120000"/>
              </a:lnSpc>
              <a:spcBef>
                <a:spcPts val="0"/>
              </a:spcBef>
            </a:pPr>
            <a:r>
              <a:rPr lang="id-ID" dirty="0"/>
              <a:t>Tanggungjawab ini sesuai dengan sifat dari sistem perpajakan, </a:t>
            </a:r>
            <a:r>
              <a:rPr lang="id-ID" b="1" dirty="0">
                <a:solidFill>
                  <a:srgbClr val="FF0000"/>
                </a:solidFill>
              </a:rPr>
              <a:t>yaitu self-assessment system, </a:t>
            </a:r>
            <a:r>
              <a:rPr lang="id-ID" dirty="0" smtClean="0"/>
              <a:t>bahwa wajib </a:t>
            </a:r>
            <a:r>
              <a:rPr lang="id-ID" dirty="0"/>
              <a:t>pajak dituntut untuk </a:t>
            </a:r>
            <a:r>
              <a:rPr lang="id-ID" b="1" dirty="0">
                <a:solidFill>
                  <a:srgbClr val="FF0000"/>
                </a:solidFill>
              </a:rPr>
              <a:t>menghitung sendiri dengan jujur dan benar </a:t>
            </a:r>
            <a:r>
              <a:rPr lang="id-ID" dirty="0"/>
              <a:t>kewajiban pajaknya.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11</a:t>
            </a:fld>
            <a:endParaRPr lang="id-ID"/>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lnSpcReduction="10000"/>
          </a:bodyPr>
          <a:lstStyle/>
          <a:p>
            <a:pPr marL="533400" indent="-533400">
              <a:lnSpc>
                <a:spcPct val="120000"/>
              </a:lnSpc>
              <a:spcBef>
                <a:spcPts val="0"/>
              </a:spcBef>
            </a:pPr>
            <a:r>
              <a:rPr lang="id-ID" dirty="0" smtClean="0"/>
              <a:t>Konsultan pajak</a:t>
            </a:r>
            <a:r>
              <a:rPr lang="id-ID" dirty="0"/>
              <a:t>, sebagai fasilitator dalam pemenuhan kewajiban pajak, dituntut untuk </a:t>
            </a:r>
            <a:r>
              <a:rPr lang="id-ID" b="1" dirty="0">
                <a:solidFill>
                  <a:srgbClr val="FF0000"/>
                </a:solidFill>
              </a:rPr>
              <a:t>bekerja dengan spirit hukum secara kontekstual</a:t>
            </a:r>
            <a:r>
              <a:rPr lang="id-ID" dirty="0"/>
              <a:t>, dan </a:t>
            </a:r>
            <a:r>
              <a:rPr lang="id-ID" b="1" dirty="0">
                <a:solidFill>
                  <a:srgbClr val="FF0000"/>
                </a:solidFill>
              </a:rPr>
              <a:t>bukannya dengan spirit hukum secara tekstual</a:t>
            </a:r>
            <a:r>
              <a:rPr lang="id-ID" dirty="0"/>
              <a:t> untuk kemudian disiasatinya. </a:t>
            </a:r>
          </a:p>
          <a:p>
            <a:pPr marL="533400" indent="-533400">
              <a:lnSpc>
                <a:spcPct val="120000"/>
              </a:lnSpc>
              <a:spcBef>
                <a:spcPts val="0"/>
              </a:spcBef>
            </a:pPr>
            <a:r>
              <a:rPr lang="id-ID" dirty="0"/>
              <a:t>Hukum pajak dikembangkan untuk </a:t>
            </a:r>
            <a:r>
              <a:rPr lang="id-ID" b="1" dirty="0" smtClean="0">
                <a:solidFill>
                  <a:srgbClr val="FF0000"/>
                </a:solidFill>
              </a:rPr>
              <a:t>mewujudkan pemerataan </a:t>
            </a:r>
            <a:r>
              <a:rPr lang="id-ID" b="1" dirty="0">
                <a:solidFill>
                  <a:srgbClr val="FF0000"/>
                </a:solidFill>
              </a:rPr>
              <a:t>pertumbuhan ekonomi</a:t>
            </a:r>
            <a:r>
              <a:rPr lang="id-ID" dirty="0"/>
              <a:t>.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12</a:t>
            </a:fld>
            <a:endParaRPr lang="id-ID"/>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lnSpcReduction="10000"/>
          </a:bodyPr>
          <a:lstStyle/>
          <a:p>
            <a:pPr marL="533400" indent="-533400">
              <a:lnSpc>
                <a:spcPct val="120000"/>
              </a:lnSpc>
              <a:spcBef>
                <a:spcPts val="0"/>
              </a:spcBef>
            </a:pPr>
            <a:r>
              <a:rPr lang="id-ID" dirty="0"/>
              <a:t>Namun demikian dalam setiap hukum selalu ada celah (loopholes) yang dapat dieksploitasi untuk kepentingan </a:t>
            </a:r>
            <a:r>
              <a:rPr lang="id-ID" dirty="0" smtClean="0"/>
              <a:t>wajib pajak. </a:t>
            </a:r>
          </a:p>
          <a:p>
            <a:pPr marL="533400" indent="-533400">
              <a:lnSpc>
                <a:spcPct val="120000"/>
              </a:lnSpc>
              <a:spcBef>
                <a:spcPts val="0"/>
              </a:spcBef>
            </a:pPr>
            <a:r>
              <a:rPr lang="id-ID" dirty="0" smtClean="0"/>
              <a:t>Jika </a:t>
            </a:r>
            <a:r>
              <a:rPr lang="id-ID" dirty="0"/>
              <a:t>setiap </a:t>
            </a:r>
            <a:r>
              <a:rPr lang="id-ID" dirty="0" smtClean="0"/>
              <a:t>wajib pajak memanfaatkan </a:t>
            </a:r>
            <a:r>
              <a:rPr lang="id-ID" dirty="0"/>
              <a:t>celah hukum, maka tujuan hukum tidak akan pernah bisa dicapai, </a:t>
            </a:r>
            <a:r>
              <a:rPr lang="id-ID" dirty="0" smtClean="0"/>
              <a:t>dan yang </a:t>
            </a:r>
            <a:r>
              <a:rPr lang="id-ID" dirty="0"/>
              <a:t>akan terjadi adalah </a:t>
            </a:r>
            <a:r>
              <a:rPr lang="id-ID" b="1" dirty="0">
                <a:solidFill>
                  <a:srgbClr val="FF0000"/>
                </a:solidFill>
              </a:rPr>
              <a:t>kekacauan dan kebangkrutan</a:t>
            </a:r>
            <a:r>
              <a:rPr lang="id-ID" dirty="0"/>
              <a:t>.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13</a:t>
            </a:fld>
            <a:endParaRPr lang="id-ID"/>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a:bodyPr>
          <a:lstStyle/>
          <a:p>
            <a:pPr marL="533400" indent="-533400">
              <a:lnSpc>
                <a:spcPct val="120000"/>
              </a:lnSpc>
              <a:spcBef>
                <a:spcPts val="0"/>
              </a:spcBef>
            </a:pPr>
            <a:r>
              <a:rPr lang="id-ID" dirty="0"/>
              <a:t>Hanya karena mayoritas orang tunduk pada spirit hukum secara kontekstual dan tidak mengeksploitasi celah hukum, maka hukum dapat tetap berfungsi sebagaimana mestinya.</a:t>
            </a:r>
          </a:p>
          <a:p>
            <a:pPr marL="533400" indent="-533400">
              <a:lnSpc>
                <a:spcPct val="120000"/>
              </a:lnSpc>
              <a:spcBef>
                <a:spcPts val="0"/>
              </a:spcBef>
            </a:pPr>
            <a:r>
              <a:rPr lang="id-ID" dirty="0"/>
              <a:t>Orang-orang yang memanfaatkan celah hukum adalah </a:t>
            </a:r>
            <a:r>
              <a:rPr lang="id-ID" dirty="0" smtClean="0"/>
              <a:t>ibarat </a:t>
            </a:r>
            <a:r>
              <a:rPr lang="id-ID" b="1" dirty="0" smtClean="0"/>
              <a:t>“penumpang gelap”</a:t>
            </a:r>
            <a:r>
              <a:rPr lang="id-ID" dirty="0" smtClean="0"/>
              <a:t> </a:t>
            </a:r>
            <a:r>
              <a:rPr lang="id-ID" dirty="0"/>
              <a:t>yang mengambil keuntungan orang lain.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14</a:t>
            </a:fld>
            <a:endParaRPr lang="id-ID"/>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a:bodyPr>
          <a:lstStyle/>
          <a:p>
            <a:pPr marL="533400" indent="-533400">
              <a:lnSpc>
                <a:spcPct val="120000"/>
              </a:lnSpc>
              <a:spcBef>
                <a:spcPts val="0"/>
              </a:spcBef>
            </a:pPr>
            <a:r>
              <a:rPr lang="id-ID" dirty="0"/>
              <a:t>AICPA membantu anggotanya untuk dapat memenuhi tanggungjawab etikanya dengan mengembangkan standard yang dapat digunakan untuk mengukur kinerja profesional anggota.</a:t>
            </a:r>
          </a:p>
          <a:p>
            <a:pPr marL="533400" indent="-533400">
              <a:lnSpc>
                <a:spcPct val="120000"/>
              </a:lnSpc>
              <a:spcBef>
                <a:spcPts val="0"/>
              </a:spcBef>
            </a:pPr>
            <a:r>
              <a:rPr lang="id-ID" dirty="0"/>
              <a:t>Ringkasan dari </a:t>
            </a:r>
            <a:r>
              <a:rPr lang="id-ID" b="1" dirty="0">
                <a:solidFill>
                  <a:srgbClr val="FF0000"/>
                </a:solidFill>
              </a:rPr>
              <a:t>Statement on Standards Tax Services (SSTS)</a:t>
            </a:r>
            <a:r>
              <a:rPr lang="id-ID" dirty="0"/>
              <a:t> yang dikembangkan oleh AICPA adalah sebagai berikut: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15</a:t>
            </a:fld>
            <a:endParaRPr lang="id-ID"/>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lnSpcReduction="10000"/>
          </a:bodyPr>
          <a:lstStyle/>
          <a:p>
            <a:pPr marL="533400" indent="-533400">
              <a:lnSpc>
                <a:spcPct val="120000"/>
              </a:lnSpc>
              <a:spcBef>
                <a:spcPts val="0"/>
              </a:spcBef>
              <a:buFont typeface="+mj-lt"/>
              <a:buAutoNum type="arabicPeriod"/>
            </a:pPr>
            <a:r>
              <a:rPr lang="id-ID" dirty="0"/>
              <a:t>Akuntan tidak boleh merekomendasikan jumlah pajak, kecuali jumlah pajak tersebut menggambarkan jumlah realistis kewajiban pajak wajib pajak.</a:t>
            </a:r>
          </a:p>
          <a:p>
            <a:pPr marL="533400" indent="-533400">
              <a:lnSpc>
                <a:spcPct val="120000"/>
              </a:lnSpc>
              <a:spcBef>
                <a:spcPts val="0"/>
              </a:spcBef>
              <a:buFont typeface="+mj-lt"/>
              <a:buAutoNum type="arabicPeriod"/>
            </a:pPr>
            <a:r>
              <a:rPr lang="id-ID" dirty="0"/>
              <a:t>Akuntan harus melakukan upaya yang memadai untuk mendapatkan data dari wajib pajak, yang diperlukan untuk menjawab seluruh pertanyaan pajak yang kemungkinan bisa terjadi. </a:t>
            </a:r>
          </a:p>
          <a:p>
            <a:pPr marL="533400" indent="-533400">
              <a:lnSpc>
                <a:spcPct val="120000"/>
              </a:lnSpc>
              <a:spcBef>
                <a:spcPts val="0"/>
              </a:spcBef>
              <a:buFont typeface="+mj-lt"/>
              <a:buAutoNum type="arabicPeriod"/>
            </a:pPr>
            <a:endParaRPr lang="id-ID"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16</a:t>
            </a:fld>
            <a:endParaRPr lang="id-ID"/>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85000" lnSpcReduction="20000"/>
          </a:bodyPr>
          <a:lstStyle/>
          <a:p>
            <a:pPr marL="533400" indent="-533400">
              <a:lnSpc>
                <a:spcPct val="120000"/>
              </a:lnSpc>
              <a:spcBef>
                <a:spcPts val="0"/>
              </a:spcBef>
              <a:buFont typeface="+mj-lt"/>
              <a:buAutoNum type="arabicPeriod" startAt="3"/>
            </a:pPr>
            <a:r>
              <a:rPr lang="id-ID" dirty="0"/>
              <a:t>Akuntan bisa mengandalkan informasi yang disajikan oleh wajib pajak atau oleh pihak ke tiga tanpa </a:t>
            </a:r>
            <a:r>
              <a:rPr lang="id-ID" dirty="0" smtClean="0"/>
              <a:t>verifikasi, </a:t>
            </a:r>
            <a:r>
              <a:rPr lang="id-ID" b="1" dirty="0" smtClean="0">
                <a:solidFill>
                  <a:srgbClr val="FF0000"/>
                </a:solidFill>
              </a:rPr>
              <a:t>tetapi harus </a:t>
            </a:r>
            <a:r>
              <a:rPr lang="id-ID" b="1" dirty="0">
                <a:solidFill>
                  <a:srgbClr val="FF0000"/>
                </a:solidFill>
              </a:rPr>
              <a:t>mempertimbangkan dengan cermat implikasi dari informasi yang diperoleh</a:t>
            </a:r>
            <a:r>
              <a:rPr lang="id-ID" dirty="0"/>
              <a:t>, dan harus mengajukan pertanyaan jika informasi yang diperoleh dipandang salah, tidak lengkap, atau tidak konsisten. </a:t>
            </a:r>
            <a:endParaRPr lang="id-ID" dirty="0" smtClean="0"/>
          </a:p>
          <a:p>
            <a:pPr marL="533400" indent="-533400">
              <a:lnSpc>
                <a:spcPct val="120000"/>
              </a:lnSpc>
              <a:spcBef>
                <a:spcPts val="0"/>
              </a:spcBef>
              <a:buFont typeface="+mj-lt"/>
              <a:buAutoNum type="arabicPeriod" startAt="3"/>
            </a:pPr>
            <a:r>
              <a:rPr lang="id-ID" dirty="0" smtClean="0"/>
              <a:t>Akuntan harus </a:t>
            </a:r>
            <a:r>
              <a:rPr lang="id-ID" dirty="0"/>
              <a:t>membandingkan </a:t>
            </a:r>
            <a:r>
              <a:rPr lang="id-ID" b="1" dirty="0" smtClean="0">
                <a:solidFill>
                  <a:srgbClr val="FF0000"/>
                </a:solidFill>
              </a:rPr>
              <a:t>jumlah pajak tahun berjalan dengan </a:t>
            </a:r>
            <a:r>
              <a:rPr lang="id-ID" b="1" dirty="0">
                <a:solidFill>
                  <a:srgbClr val="FF0000"/>
                </a:solidFill>
              </a:rPr>
              <a:t>jumlah </a:t>
            </a:r>
            <a:r>
              <a:rPr lang="id-ID" b="1" dirty="0" smtClean="0">
                <a:solidFill>
                  <a:srgbClr val="FF0000"/>
                </a:solidFill>
              </a:rPr>
              <a:t>pajak </a:t>
            </a:r>
            <a:r>
              <a:rPr lang="id-ID" b="1" dirty="0">
                <a:solidFill>
                  <a:srgbClr val="FF0000"/>
                </a:solidFill>
              </a:rPr>
              <a:t>periode-periode sebelumnya. </a:t>
            </a:r>
          </a:p>
          <a:p>
            <a:pPr marL="533400" indent="-533400">
              <a:lnSpc>
                <a:spcPct val="120000"/>
              </a:lnSpc>
              <a:spcBef>
                <a:spcPts val="0"/>
              </a:spcBef>
              <a:buFont typeface="+mj-lt"/>
              <a:buAutoNum type="arabicPeriod" startAt="3"/>
            </a:pPr>
            <a:endParaRPr lang="id-ID"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17</a:t>
            </a:fld>
            <a:endParaRPr lang="id-ID"/>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lnSpcReduction="10000"/>
          </a:bodyPr>
          <a:lstStyle/>
          <a:p>
            <a:pPr marL="533400" indent="-533400">
              <a:lnSpc>
                <a:spcPct val="120000"/>
              </a:lnSpc>
              <a:spcBef>
                <a:spcPts val="0"/>
              </a:spcBef>
              <a:buFont typeface="+mj-lt"/>
              <a:buAutoNum type="arabicPeriod" startAt="5"/>
            </a:pPr>
            <a:r>
              <a:rPr lang="id-ID" dirty="0"/>
              <a:t>Jika tidak dilarang oleh undang-undang atau peraturan, akuntan dapat menggunakan estimasi pajak yang dibuat oleh wajib pajak, terutama jika dipandang tidak praktis untuk mendapatkan bukti-bukti </a:t>
            </a:r>
            <a:r>
              <a:rPr lang="id-ID" dirty="0" smtClean="0"/>
              <a:t>pendukung secara lengkap, </a:t>
            </a:r>
            <a:r>
              <a:rPr lang="id-ID" dirty="0"/>
              <a:t>sepanjang estimasi tersebut dipandang wajar berdasarkan data-data dan keadaan yang difahami oleh akuntan.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18</a:t>
            </a:fld>
            <a:endParaRPr lang="id-ID"/>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286280"/>
          </a:xfrm>
        </p:spPr>
        <p:txBody>
          <a:bodyPr>
            <a:normAutofit fontScale="92500"/>
          </a:bodyPr>
          <a:lstStyle/>
          <a:p>
            <a:pPr marL="533400" indent="-533400">
              <a:lnSpc>
                <a:spcPct val="120000"/>
              </a:lnSpc>
              <a:spcBef>
                <a:spcPts val="0"/>
              </a:spcBef>
              <a:buFont typeface="+mj-lt"/>
              <a:buAutoNum type="arabicPeriod" startAt="6"/>
            </a:pPr>
            <a:r>
              <a:rPr lang="id-ID" dirty="0"/>
              <a:t>Akuntan harus segera memberitahu wajib pajak jika ditemukan kesalahan perhitungan pajak </a:t>
            </a:r>
            <a:r>
              <a:rPr lang="id-ID" b="1" dirty="0">
                <a:solidFill>
                  <a:srgbClr val="FF0000"/>
                </a:solidFill>
              </a:rPr>
              <a:t>baik untuk kewajiban pajak periode yang lalu maupun untuk periode yang sedang berjalan</a:t>
            </a:r>
            <a:r>
              <a:rPr lang="id-ID" dirty="0"/>
              <a:t>. Akuntan harus memberikan rekomendasi tentang koreksi pajak yang harus dilakukan.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19</a:t>
            </a:fld>
            <a:endParaRPr lang="id-ID"/>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p:txBody>
          <a:bodyPr>
            <a:normAutofit fontScale="92500" lnSpcReduction="10000"/>
          </a:bodyPr>
          <a:lstStyle/>
          <a:p>
            <a:r>
              <a:rPr lang="id-ID" dirty="0" smtClean="0"/>
              <a:t>Substansi EBP tetap sama, yaitu </a:t>
            </a:r>
            <a:r>
              <a:rPr lang="id-ID" b="1" dirty="0" smtClean="0">
                <a:solidFill>
                  <a:srgbClr val="FF0000"/>
                </a:solidFill>
              </a:rPr>
              <a:t>kejujuran dan kepatuhan terpada peraturan</a:t>
            </a:r>
            <a:r>
              <a:rPr lang="id-ID" dirty="0" smtClean="0"/>
              <a:t>. </a:t>
            </a:r>
          </a:p>
          <a:p>
            <a:r>
              <a:rPr lang="id-ID" dirty="0" smtClean="0"/>
              <a:t>Salah </a:t>
            </a:r>
            <a:r>
              <a:rPr lang="id-ID" dirty="0"/>
              <a:t>satu isu etika akuntansi pajak adalah </a:t>
            </a:r>
            <a:r>
              <a:rPr lang="id-ID" dirty="0" smtClean="0"/>
              <a:t>kasus </a:t>
            </a:r>
            <a:r>
              <a:rPr lang="id-ID" b="1" dirty="0">
                <a:solidFill>
                  <a:srgbClr val="FF0000"/>
                </a:solidFill>
              </a:rPr>
              <a:t>pelanggaran </a:t>
            </a:r>
            <a:r>
              <a:rPr lang="id-ID" b="1" dirty="0" smtClean="0">
                <a:solidFill>
                  <a:srgbClr val="FF0000"/>
                </a:solidFill>
              </a:rPr>
              <a:t>peraturan</a:t>
            </a:r>
            <a:r>
              <a:rPr lang="id-ID" dirty="0" smtClean="0"/>
              <a:t> pajak </a:t>
            </a:r>
            <a:r>
              <a:rPr lang="id-ID" dirty="0"/>
              <a:t>oleh KAP KPMG pada tahun 2005.</a:t>
            </a:r>
          </a:p>
          <a:p>
            <a:r>
              <a:rPr lang="id-ID" dirty="0"/>
              <a:t>The Department of Justice dan the Internal Revenue Service (IRS), US pada tanggal 29 Agustus 2005, melaporkan pelanggaran pajak </a:t>
            </a:r>
            <a:r>
              <a:rPr lang="id-ID" dirty="0" smtClean="0"/>
              <a:t>yang dilakukan oleh KPMG </a:t>
            </a:r>
            <a:r>
              <a:rPr lang="id-ID" dirty="0"/>
              <a:t>sebagai berikut: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a:t>
            </a:fld>
            <a:endParaRPr lang="id-ID"/>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286280"/>
          </a:xfrm>
        </p:spPr>
        <p:txBody>
          <a:bodyPr>
            <a:normAutofit/>
          </a:bodyPr>
          <a:lstStyle/>
          <a:p>
            <a:pPr marL="533400" indent="-533400">
              <a:lnSpc>
                <a:spcPct val="120000"/>
              </a:lnSpc>
              <a:spcBef>
                <a:spcPts val="0"/>
              </a:spcBef>
              <a:buFont typeface="+mj-lt"/>
              <a:buAutoNum type="arabicPeriod" startAt="7"/>
            </a:pPr>
            <a:r>
              <a:rPr lang="id-ID" dirty="0"/>
              <a:t>Akuntan harus menggunakan kompetensi profesionalnya dengan cermat dan seksama untuk </a:t>
            </a:r>
            <a:r>
              <a:rPr lang="id-ID" b="1" dirty="0">
                <a:solidFill>
                  <a:srgbClr val="FF0000"/>
                </a:solidFill>
              </a:rPr>
              <a:t>memastikan </a:t>
            </a:r>
            <a:r>
              <a:rPr lang="id-ID" b="1" dirty="0" smtClean="0">
                <a:solidFill>
                  <a:srgbClr val="FF0000"/>
                </a:solidFill>
              </a:rPr>
              <a:t>kualitas jasa </a:t>
            </a:r>
            <a:r>
              <a:rPr lang="id-ID" b="1" dirty="0">
                <a:solidFill>
                  <a:srgbClr val="FF0000"/>
                </a:solidFill>
              </a:rPr>
              <a:t>konsultasi pajaknya kepada klien.</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20</a:t>
            </a:fld>
            <a:endParaRPr lang="id-ID"/>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286280"/>
          </a:xfrm>
        </p:spPr>
        <p:txBody>
          <a:bodyPr>
            <a:normAutofit fontScale="92500"/>
          </a:bodyPr>
          <a:lstStyle/>
          <a:p>
            <a:pPr marL="533400" indent="-533400">
              <a:lnSpc>
                <a:spcPct val="120000"/>
              </a:lnSpc>
              <a:spcBef>
                <a:spcPts val="0"/>
              </a:spcBef>
            </a:pPr>
            <a:r>
              <a:rPr lang="id-ID" dirty="0" smtClean="0"/>
              <a:t>Sangat tidak beretika bagi </a:t>
            </a:r>
            <a:r>
              <a:rPr lang="id-ID" dirty="0"/>
              <a:t>akuntan untuk memenuhi permintaan klien menurunkan secara signifikan kewajiban pajaknya, karena </a:t>
            </a:r>
            <a:r>
              <a:rPr lang="id-ID" b="1" dirty="0">
                <a:solidFill>
                  <a:srgbClr val="FF0000"/>
                </a:solidFill>
              </a:rPr>
              <a:t>menandatangani Surat Pemberitahuan Pajak sama dengan menjamin bahwa jumlah pajak terutang adalah benar dan lengkap</a:t>
            </a:r>
            <a:r>
              <a:rPr lang="id-ID" dirty="0">
                <a:solidFill>
                  <a:srgbClr val="FF0000"/>
                </a:solidFill>
              </a:rPr>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21</a:t>
            </a:fld>
            <a:endParaRPr lang="id-ID"/>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286280"/>
          </a:xfrm>
        </p:spPr>
        <p:txBody>
          <a:bodyPr>
            <a:normAutofit fontScale="85000" lnSpcReduction="20000"/>
          </a:bodyPr>
          <a:lstStyle/>
          <a:p>
            <a:pPr marL="533400" indent="-533400">
              <a:lnSpc>
                <a:spcPct val="120000"/>
              </a:lnSpc>
              <a:spcBef>
                <a:spcPts val="0"/>
              </a:spcBef>
            </a:pPr>
            <a:r>
              <a:rPr lang="id-ID" dirty="0"/>
              <a:t>Akuntan yang menandatangani Surat </a:t>
            </a:r>
            <a:r>
              <a:rPr lang="id-ID" dirty="0" smtClean="0"/>
              <a:t>Pemberitahuan </a:t>
            </a:r>
            <a:r>
              <a:rPr lang="id-ID" dirty="0"/>
              <a:t>Pajak yang salah adalah nyata-nyata melakukan kebohongan dan </a:t>
            </a:r>
            <a:r>
              <a:rPr lang="id-ID" dirty="0" smtClean="0"/>
              <a:t>pelanggaran </a:t>
            </a:r>
            <a:r>
              <a:rPr lang="id-ID" dirty="0"/>
              <a:t>etika.</a:t>
            </a:r>
          </a:p>
          <a:p>
            <a:pPr marL="533400" indent="-533400">
              <a:lnSpc>
                <a:spcPct val="120000"/>
              </a:lnSpc>
              <a:spcBef>
                <a:spcPts val="0"/>
              </a:spcBef>
            </a:pPr>
            <a:r>
              <a:rPr lang="id-ID" dirty="0" smtClean="0"/>
              <a:t>Dalam </a:t>
            </a:r>
            <a:r>
              <a:rPr lang="id-ID" dirty="0"/>
              <a:t>akuntansi pajak </a:t>
            </a:r>
            <a:r>
              <a:rPr lang="id-ID" dirty="0" smtClean="0"/>
              <a:t>terdapat </a:t>
            </a:r>
            <a:r>
              <a:rPr lang="id-ID" dirty="0"/>
              <a:t>area </a:t>
            </a:r>
            <a:r>
              <a:rPr lang="id-ID" dirty="0" smtClean="0"/>
              <a:t>abu-abu </a:t>
            </a:r>
            <a:r>
              <a:rPr lang="id-ID" dirty="0"/>
              <a:t>serta problematik, yaitu area yang memungkinkan untuk mensiasati sistem dan peraturan </a:t>
            </a:r>
            <a:r>
              <a:rPr lang="id-ID" dirty="0" smtClean="0"/>
              <a:t>perpajakan, </a:t>
            </a:r>
            <a:r>
              <a:rPr lang="id-ID" b="1" dirty="0" smtClean="0">
                <a:solidFill>
                  <a:srgbClr val="FF0000"/>
                </a:solidFill>
              </a:rPr>
              <a:t>tetapi tetap tidak beretika untuk mensiasati area abu-abu tersebut.</a:t>
            </a:r>
            <a:endParaRPr lang="id-ID" b="1" dirty="0">
              <a:solidFill>
                <a:srgbClr val="FF0000"/>
              </a:solidFill>
            </a:endParaRPr>
          </a:p>
        </p:txBody>
      </p:sp>
      <p:sp>
        <p:nvSpPr>
          <p:cNvPr id="4" name="Slide Number Placeholder 3"/>
          <p:cNvSpPr>
            <a:spLocks noGrp="1"/>
          </p:cNvSpPr>
          <p:nvPr>
            <p:ph type="sldNum" sz="quarter" idx="10"/>
          </p:nvPr>
        </p:nvSpPr>
        <p:spPr/>
        <p:txBody>
          <a:bodyPr/>
          <a:lstStyle/>
          <a:p>
            <a:fld id="{7E80B500-E6EF-4D9C-BCB4-43EF6BCDB388}" type="slidenum">
              <a:rPr lang="id-ID" smtClean="0"/>
              <a:pPr/>
              <a:t>22</a:t>
            </a:fld>
            <a:endParaRPr lang="id-ID"/>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286280"/>
          </a:xfrm>
        </p:spPr>
        <p:txBody>
          <a:bodyPr>
            <a:normAutofit fontScale="92500" lnSpcReduction="20000"/>
          </a:bodyPr>
          <a:lstStyle/>
          <a:p>
            <a:pPr marL="533400" indent="-533400">
              <a:lnSpc>
                <a:spcPct val="120000"/>
              </a:lnSpc>
              <a:spcBef>
                <a:spcPts val="0"/>
              </a:spcBef>
              <a:buNone/>
            </a:pPr>
            <a:r>
              <a:rPr lang="id-ID" b="1" dirty="0" smtClean="0"/>
              <a:t>Bahan pemikiran:</a:t>
            </a:r>
            <a:endParaRPr lang="id-ID" b="1" dirty="0"/>
          </a:p>
          <a:p>
            <a:pPr marL="533400" indent="-533400">
              <a:lnSpc>
                <a:spcPct val="120000"/>
              </a:lnSpc>
              <a:spcBef>
                <a:spcPts val="0"/>
              </a:spcBef>
              <a:buFont typeface="+mj-lt"/>
              <a:buAutoNum type="arabicPeriod"/>
            </a:pPr>
            <a:r>
              <a:rPr lang="id-ID" dirty="0"/>
              <a:t>Anda keliru memperlakukan item tertentu sebagai pengurang pendapatan. Anda menyadari bahwa kekeliruan tersebut akan terdeteksi oleh </a:t>
            </a:r>
            <a:r>
              <a:rPr lang="id-ID" dirty="0" smtClean="0"/>
              <a:t>IRS (fiskus). </a:t>
            </a:r>
            <a:r>
              <a:rPr lang="id-ID" dirty="0"/>
              <a:t>Akankah Anda menceritakan kekeliruan tersebut kepada klien dan melaporkan kekeliruan dengan segala konsekuensinya, atau akan membiarkan saja kekeliruan tersebut?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23</a:t>
            </a:fld>
            <a:endParaRPr lang="id-ID"/>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571472" y="1357298"/>
            <a:ext cx="8072494" cy="4643470"/>
          </a:xfrm>
        </p:spPr>
        <p:txBody>
          <a:bodyPr>
            <a:noAutofit/>
          </a:bodyPr>
          <a:lstStyle/>
          <a:p>
            <a:pPr marL="533400" indent="-533400">
              <a:lnSpc>
                <a:spcPct val="120000"/>
              </a:lnSpc>
              <a:spcBef>
                <a:spcPts val="0"/>
              </a:spcBef>
              <a:buFont typeface="+mj-lt"/>
              <a:buAutoNum type="arabicPeriod" startAt="2"/>
            </a:pPr>
            <a:r>
              <a:rPr lang="id-ID" sz="2900" dirty="0" smtClean="0"/>
              <a:t>Anda </a:t>
            </a:r>
            <a:r>
              <a:rPr lang="id-ID" sz="2900" dirty="0"/>
              <a:t>menemukan bahwa utang pajak klien tahun sebelumnya, yang dihitung oleh konsultan pajak lain, </a:t>
            </a:r>
            <a:r>
              <a:rPr lang="id-ID" sz="2900" dirty="0" smtClean="0"/>
              <a:t>terdapat kesalahan signifikan tentang kekurangan pembayaran pajak. </a:t>
            </a:r>
            <a:r>
              <a:rPr lang="id-ID" sz="2900" dirty="0"/>
              <a:t>Kesalahan tersebut tidak disengaja dan IRS kemungkinan tidak akan mendeteksi kesalahan tersebut</a:t>
            </a:r>
            <a:r>
              <a:rPr lang="id-ID" sz="2900" dirty="0" smtClean="0"/>
              <a:t>. </a:t>
            </a:r>
            <a:r>
              <a:rPr lang="id-ID" sz="2900" b="1" dirty="0" smtClean="0">
                <a:solidFill>
                  <a:srgbClr val="FF0000"/>
                </a:solidFill>
              </a:rPr>
              <a:t>Akankan Anda diam atau melaporkan kesalahan tersebut?</a:t>
            </a:r>
            <a:r>
              <a:rPr lang="id-ID" sz="2900" dirty="0" smtClean="0"/>
              <a:t> </a:t>
            </a:r>
            <a:endParaRPr lang="id-ID" sz="29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24</a:t>
            </a:fld>
            <a:endParaRPr lang="id-ID"/>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285720" y="1357298"/>
            <a:ext cx="8572560" cy="4357718"/>
          </a:xfrm>
        </p:spPr>
        <p:txBody>
          <a:bodyPr>
            <a:noAutofit/>
          </a:bodyPr>
          <a:lstStyle/>
          <a:p>
            <a:pPr marL="533400" indent="-533400">
              <a:lnSpc>
                <a:spcPct val="120000"/>
              </a:lnSpc>
              <a:spcBef>
                <a:spcPts val="0"/>
              </a:spcBef>
              <a:buNone/>
            </a:pPr>
            <a:r>
              <a:rPr lang="id-ID" dirty="0"/>
              <a:t>	Akankah Anda mengkoreksi kesalahan tersebut, yang akan mengakibatkan klien membayar kekurangan pajak?  Bagaimana jika utang pajak tahun lalu adalah hasil perhitungan Anda, sehingga kesalahan ada pada diri Anda?</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25</a:t>
            </a:fld>
            <a:endParaRPr lang="id-ID"/>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285720" y="1285860"/>
            <a:ext cx="8572560" cy="4786346"/>
          </a:xfrm>
        </p:spPr>
        <p:txBody>
          <a:bodyPr>
            <a:noAutofit/>
          </a:bodyPr>
          <a:lstStyle/>
          <a:p>
            <a:pPr marL="533400" indent="-533400">
              <a:lnSpc>
                <a:spcPct val="120000"/>
              </a:lnSpc>
              <a:spcBef>
                <a:spcPts val="0"/>
              </a:spcBef>
              <a:buFont typeface="+mj-lt"/>
              <a:buAutoNum type="arabicPeriod" startAt="3"/>
            </a:pPr>
            <a:r>
              <a:rPr lang="id-ID" sz="2800" dirty="0" smtClean="0"/>
              <a:t>Anda </a:t>
            </a:r>
            <a:r>
              <a:rPr lang="id-ID" sz="2800" dirty="0"/>
              <a:t>menghitung pajak untuk klien yang sangat kaya, yang mampu memberi fee istimewa kepada Anda. Klien tersebut ternyata sengaja menyajikan informasi yang berakibat menurunkan kewajiban pajak secara ilegal. Akankah Anda meminta klien untuk mengkoreksi kesalahan atau Anda akan menutup mata dan mengisi formulir pajak sesuai dengan data yang disediakan klien?</a:t>
            </a:r>
          </a:p>
          <a:p>
            <a:pPr marL="533400" indent="-533400">
              <a:lnSpc>
                <a:spcPct val="120000"/>
              </a:lnSpc>
              <a:spcBef>
                <a:spcPts val="0"/>
              </a:spcBef>
              <a:buNone/>
            </a:pPr>
            <a:endParaRPr lang="id-ID" sz="28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26</a:t>
            </a:fld>
            <a:endParaRPr lang="id-ID"/>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571440" y="1141844"/>
            <a:ext cx="8572560" cy="4951452"/>
          </a:xfrm>
        </p:spPr>
        <p:txBody>
          <a:bodyPr>
            <a:noAutofit/>
          </a:bodyPr>
          <a:lstStyle/>
          <a:p>
            <a:pPr marL="533400" indent="-533400">
              <a:lnSpc>
                <a:spcPct val="120000"/>
              </a:lnSpc>
              <a:spcBef>
                <a:spcPts val="0"/>
              </a:spcBef>
              <a:buFont typeface="+mj-lt"/>
              <a:buAutoNum type="arabicPeriod" startAt="4"/>
            </a:pPr>
            <a:r>
              <a:rPr lang="id-ID" sz="2600" dirty="0" smtClean="0"/>
              <a:t>KAP </a:t>
            </a:r>
            <a:r>
              <a:rPr lang="id-ID" sz="2600" dirty="0"/>
              <a:t>tempat Anda bekerja menjual jasa teknik penghematan pajak kepada klien, dengan fee bersyarat 30% dari jumlah penghematan pajak plus </a:t>
            </a:r>
            <a:r>
              <a:rPr lang="id-ID" sz="2600" i="1" dirty="0"/>
              <a:t>out of pocket expenses. </a:t>
            </a:r>
            <a:r>
              <a:rPr lang="id-ID" sz="2600" dirty="0"/>
              <a:t>KAP akan mempertahankan teknik penghematan pajaknya di hadapan tim audit </a:t>
            </a:r>
            <a:r>
              <a:rPr lang="id-ID" sz="2600" dirty="0" smtClean="0"/>
              <a:t>IRS (fiskus), </a:t>
            </a:r>
            <a:r>
              <a:rPr lang="id-ID" sz="2600" dirty="0"/>
              <a:t>tetapi tidak  di hadapan pengadilan, dan meminta fee 30% jika penghematan pajak benar-benar terwujud. </a:t>
            </a:r>
            <a:r>
              <a:rPr lang="id-ID" sz="2600" b="1" dirty="0">
                <a:solidFill>
                  <a:srgbClr val="FF0000"/>
                </a:solidFill>
              </a:rPr>
              <a:t>Benarkah yang dilakukan KAP Anda? Apa kewajiban Anda atas kasus semacam ini?</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27</a:t>
            </a:fld>
            <a:endParaRPr lang="id-ID"/>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786058"/>
            <a:ext cx="9144000" cy="1000107"/>
          </a:xfrm>
        </p:spPr>
        <p:txBody>
          <a:bodyPr/>
          <a:lstStyle/>
          <a:p>
            <a:r>
              <a:rPr lang="id-ID" dirty="0"/>
              <a:t>Terimakasih</a:t>
            </a:r>
          </a:p>
        </p:txBody>
      </p:sp>
      <p:sp>
        <p:nvSpPr>
          <p:cNvPr id="4" name="Slide Number Placeholder 3"/>
          <p:cNvSpPr>
            <a:spLocks noGrp="1"/>
          </p:cNvSpPr>
          <p:nvPr>
            <p:ph type="sldNum" sz="quarter" idx="10"/>
          </p:nvPr>
        </p:nvSpPr>
        <p:spPr/>
        <p:txBody>
          <a:bodyPr/>
          <a:lstStyle/>
          <a:p>
            <a:fld id="{7E80B500-E6EF-4D9C-BCB4-43EF6BCDB388}" type="slidenum">
              <a:rPr lang="id-ID" smtClean="0"/>
              <a:pPr/>
              <a:t>28</a:t>
            </a:fld>
            <a:endParaRPr lang="id-ID"/>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286280"/>
          </a:xfrm>
        </p:spPr>
        <p:txBody>
          <a:bodyPr>
            <a:normAutofit lnSpcReduction="10000"/>
          </a:bodyPr>
          <a:lstStyle/>
          <a:p>
            <a:pPr>
              <a:buNone/>
            </a:pPr>
            <a:r>
              <a:rPr lang="id-ID" dirty="0"/>
              <a:t>	“KPMG telah mengakui </a:t>
            </a:r>
            <a:r>
              <a:rPr lang="id-ID" b="1" dirty="0">
                <a:solidFill>
                  <a:srgbClr val="FF0000"/>
                </a:solidFill>
              </a:rPr>
              <a:t>tindakan kriminal perpajakan</a:t>
            </a:r>
            <a:r>
              <a:rPr lang="id-ID" dirty="0"/>
              <a:t>, dan bersedia membayar denda </a:t>
            </a:r>
            <a:r>
              <a:rPr lang="id-ID" dirty="0" smtClean="0"/>
              <a:t>serta pengembalian </a:t>
            </a:r>
            <a:r>
              <a:rPr lang="id-ID" dirty="0"/>
              <a:t>pajak </a:t>
            </a:r>
            <a:r>
              <a:rPr lang="id-ID" dirty="0" smtClean="0"/>
              <a:t>sebesar 436 juta USD. </a:t>
            </a:r>
            <a:r>
              <a:rPr lang="id-ID" dirty="0"/>
              <a:t>Di samping itu, KPMG juga menyetujui 9 stafnya, termasuk 6 partner KPMG dinyatakan </a:t>
            </a:r>
            <a:r>
              <a:rPr lang="id-ID" dirty="0" smtClean="0"/>
              <a:t>melakukan </a:t>
            </a:r>
            <a:r>
              <a:rPr lang="id-ID" dirty="0"/>
              <a:t>tindakan kriminal dalam bentuk </a:t>
            </a:r>
            <a:r>
              <a:rPr lang="id-ID" b="1" dirty="0">
                <a:solidFill>
                  <a:srgbClr val="FF0000"/>
                </a:solidFill>
              </a:rPr>
              <a:t>konspirasi kejahatan perpajakan</a:t>
            </a:r>
            <a:r>
              <a:rPr lang="id-ID" dirty="0"/>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3</a:t>
            </a:fld>
            <a:endParaRPr lang="id-ID"/>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11560" y="1340768"/>
            <a:ext cx="8001056" cy="5023460"/>
          </a:xfrm>
        </p:spPr>
        <p:txBody>
          <a:bodyPr>
            <a:noAutofit/>
          </a:bodyPr>
          <a:lstStyle/>
          <a:p>
            <a:pPr>
              <a:lnSpc>
                <a:spcPct val="120000"/>
              </a:lnSpc>
              <a:spcBef>
                <a:spcPts val="0"/>
              </a:spcBef>
            </a:pPr>
            <a:r>
              <a:rPr lang="id-ID" sz="2700" dirty="0"/>
              <a:t>Apa yang dilakukan </a:t>
            </a:r>
            <a:r>
              <a:rPr lang="id-ID" sz="2700" dirty="0" smtClean="0"/>
              <a:t>KPMG</a:t>
            </a:r>
            <a:r>
              <a:rPr lang="id-ID" sz="2700" dirty="0"/>
              <a:t>? Para wajib pajak dengan pendapatan besar atau dengan </a:t>
            </a:r>
            <a:r>
              <a:rPr lang="id-ID" sz="2700" i="1" dirty="0"/>
              <a:t>capital gain </a:t>
            </a:r>
            <a:r>
              <a:rPr lang="id-ID" sz="2700" dirty="0"/>
              <a:t>besar dapat menurunkan kewajiban pajaknya dengan biaya </a:t>
            </a:r>
            <a:r>
              <a:rPr lang="id-ID" sz="2700" b="1" dirty="0">
                <a:solidFill>
                  <a:srgbClr val="FF0000"/>
                </a:solidFill>
              </a:rPr>
              <a:t>5 s.d. 7% dari jumlah kewajiban pajak yang akan dihindari</a:t>
            </a:r>
            <a:r>
              <a:rPr lang="id-ID" sz="2700" dirty="0"/>
              <a:t>. </a:t>
            </a:r>
          </a:p>
          <a:p>
            <a:pPr>
              <a:lnSpc>
                <a:spcPct val="120000"/>
              </a:lnSpc>
              <a:spcBef>
                <a:spcPts val="0"/>
              </a:spcBef>
            </a:pPr>
            <a:r>
              <a:rPr lang="id-ID" sz="2700" dirty="0"/>
              <a:t>Komisioner IRS Mark Everson </a:t>
            </a:r>
            <a:r>
              <a:rPr lang="id-ID" sz="2700" dirty="0" smtClean="0"/>
              <a:t>mengatakan.</a:t>
            </a:r>
            <a:r>
              <a:rPr lang="id-ID" sz="2700" b="1" dirty="0" smtClean="0">
                <a:solidFill>
                  <a:srgbClr val="FF0000"/>
                </a:solidFill>
              </a:rPr>
              <a:t> </a:t>
            </a:r>
            <a:r>
              <a:rPr lang="id-ID" sz="2700" b="1" dirty="0" smtClean="0">
                <a:solidFill>
                  <a:srgbClr val="FF0000"/>
                </a:solidFill>
              </a:rPr>
              <a:t>“Konsultan pajak seharusnya membantu orang membayar kewajiban pajak dengan benar, bukanya menyiasati peraturan pajak</a:t>
            </a:r>
            <a:r>
              <a:rPr lang="id-ID" sz="2700" b="1" dirty="0" smtClean="0">
                <a:solidFill>
                  <a:srgbClr val="FF0000"/>
                </a:solidFill>
              </a:rPr>
              <a:t>”.</a:t>
            </a:r>
            <a:endParaRPr lang="id-ID" sz="2700"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4</a:t>
            </a:fld>
            <a:endParaRPr lang="id-ID"/>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091496"/>
            <a:ext cx="8001056" cy="4857784"/>
          </a:xfrm>
        </p:spPr>
        <p:txBody>
          <a:bodyPr>
            <a:normAutofit fontScale="92500" lnSpcReduction="20000"/>
          </a:bodyPr>
          <a:lstStyle/>
          <a:p>
            <a:pPr>
              <a:lnSpc>
                <a:spcPct val="120000"/>
              </a:lnSpc>
              <a:spcBef>
                <a:spcPts val="0"/>
              </a:spcBef>
            </a:pPr>
            <a:r>
              <a:rPr lang="id-ID" dirty="0"/>
              <a:t>Beragam kasus konspirasi </a:t>
            </a:r>
            <a:r>
              <a:rPr lang="id-ID" dirty="0" smtClean="0"/>
              <a:t>perpajakan </a:t>
            </a:r>
            <a:r>
              <a:rPr lang="id-ID" dirty="0"/>
              <a:t>di US dilakukan oleh para profesional dan orang-orang berpendapatan besar, mulai dari pengacara, akuntan, bankir, </a:t>
            </a:r>
            <a:r>
              <a:rPr lang="id-ID" dirty="0" smtClean="0"/>
              <a:t>dan penasihat investasi. </a:t>
            </a:r>
            <a:endParaRPr lang="id-ID" dirty="0"/>
          </a:p>
          <a:p>
            <a:pPr>
              <a:lnSpc>
                <a:spcPct val="120000"/>
              </a:lnSpc>
              <a:spcBef>
                <a:spcPts val="0"/>
              </a:spcBef>
            </a:pPr>
            <a:r>
              <a:rPr lang="id-ID" dirty="0"/>
              <a:t>Kasus kriminal bidang perpajakan </a:t>
            </a:r>
            <a:r>
              <a:rPr lang="id-ID" dirty="0" smtClean="0"/>
              <a:t>di atas </a:t>
            </a:r>
            <a:r>
              <a:rPr lang="id-ID" dirty="0"/>
              <a:t>adalah </a:t>
            </a:r>
            <a:r>
              <a:rPr lang="id-ID" b="1" dirty="0">
                <a:solidFill>
                  <a:srgbClr val="FF0000"/>
                </a:solidFill>
              </a:rPr>
              <a:t>contoh dari pelanggaran etika bisnis dan </a:t>
            </a:r>
            <a:r>
              <a:rPr lang="id-ID" b="1" dirty="0" smtClean="0">
                <a:solidFill>
                  <a:srgbClr val="FF0000"/>
                </a:solidFill>
              </a:rPr>
              <a:t>profesi </a:t>
            </a:r>
            <a:r>
              <a:rPr lang="id-ID" dirty="0"/>
              <a:t>yang justru dilakukan oleh para </a:t>
            </a:r>
            <a:r>
              <a:rPr lang="id-ID" b="1" dirty="0">
                <a:solidFill>
                  <a:srgbClr val="FF0000"/>
                </a:solidFill>
              </a:rPr>
              <a:t>profesional di bidang akuntansi dan perpajakan</a:t>
            </a:r>
            <a:r>
              <a:rPr lang="id-ID" dirty="0"/>
              <a:t>.</a:t>
            </a:r>
          </a:p>
          <a:p>
            <a:pPr>
              <a:lnSpc>
                <a:spcPct val="120000"/>
              </a:lnSpc>
              <a:spcBef>
                <a:spcPts val="0"/>
              </a:spcBef>
            </a:pPr>
            <a:endParaRPr lang="id-ID" dirty="0"/>
          </a:p>
        </p:txBody>
      </p:sp>
      <p:sp>
        <p:nvSpPr>
          <p:cNvPr id="4" name="Slide Number Placeholder 3"/>
          <p:cNvSpPr>
            <a:spLocks noGrp="1"/>
          </p:cNvSpPr>
          <p:nvPr>
            <p:ph type="sldNum" sz="quarter" idx="10"/>
          </p:nvPr>
        </p:nvSpPr>
        <p:spPr/>
        <p:txBody>
          <a:bodyPr/>
          <a:lstStyle/>
          <a:p>
            <a:fld id="{7E80B500-E6EF-4D9C-BCB4-43EF6BCDB388}" type="slidenum">
              <a:rPr lang="id-ID" smtClean="0"/>
              <a:pPr/>
              <a:t>5</a:t>
            </a:fld>
            <a:endParaRPr lang="id-ID"/>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a:bodyPr>
          <a:lstStyle/>
          <a:p>
            <a:pPr>
              <a:lnSpc>
                <a:spcPct val="120000"/>
              </a:lnSpc>
              <a:spcBef>
                <a:spcPts val="0"/>
              </a:spcBef>
            </a:pPr>
            <a:r>
              <a:rPr lang="id-ID" dirty="0"/>
              <a:t>Bentuk lain kejahatan pajak adalah seperti yang diulas dalam majalah </a:t>
            </a:r>
            <a:r>
              <a:rPr lang="id-ID" i="1" dirty="0"/>
              <a:t>business week </a:t>
            </a:r>
            <a:r>
              <a:rPr lang="id-ID" dirty="0"/>
              <a:t>tentang </a:t>
            </a:r>
            <a:r>
              <a:rPr lang="id-ID" b="1" dirty="0">
                <a:solidFill>
                  <a:srgbClr val="FF0000"/>
                </a:solidFill>
              </a:rPr>
              <a:t>BLIPS (Bond Linked Issue Premium Structures</a:t>
            </a:r>
            <a:r>
              <a:rPr lang="id-ID" b="1" dirty="0" smtClean="0">
                <a:solidFill>
                  <a:srgbClr val="FF0000"/>
                </a:solidFill>
              </a:rPr>
              <a:t>”)</a:t>
            </a:r>
            <a:r>
              <a:rPr lang="id-ID" dirty="0" smtClean="0"/>
              <a:t> </a:t>
            </a:r>
            <a:r>
              <a:rPr lang="id-ID" dirty="0"/>
              <a:t>yang dijual ke paling tidak 186 orang kaya, dan telah mengakibatkan </a:t>
            </a:r>
            <a:r>
              <a:rPr lang="id-ID" b="1" dirty="0">
                <a:solidFill>
                  <a:srgbClr val="FF0000"/>
                </a:solidFill>
              </a:rPr>
              <a:t>kerugian pajak </a:t>
            </a:r>
            <a:r>
              <a:rPr lang="id-ID" b="1" dirty="0" smtClean="0">
                <a:solidFill>
                  <a:srgbClr val="FF0000"/>
                </a:solidFill>
              </a:rPr>
              <a:t>USD$ </a:t>
            </a:r>
            <a:r>
              <a:rPr lang="id-ID" b="1" dirty="0">
                <a:solidFill>
                  <a:srgbClr val="FF0000"/>
                </a:solidFill>
              </a:rPr>
              <a:t>5 miliar</a:t>
            </a:r>
            <a:r>
              <a:rPr lang="id-ID" dirty="0"/>
              <a:t>.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6</a:t>
            </a:fld>
            <a:endParaRPr lang="id-ID"/>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lnSpcReduction="20000"/>
          </a:bodyPr>
          <a:lstStyle/>
          <a:p>
            <a:pPr>
              <a:lnSpc>
                <a:spcPct val="120000"/>
              </a:lnSpc>
              <a:spcBef>
                <a:spcPts val="0"/>
              </a:spcBef>
              <a:buNone/>
            </a:pPr>
            <a:r>
              <a:rPr lang="id-ID" b="1" dirty="0"/>
              <a:t>CARA KERJA BLIPS:</a:t>
            </a:r>
          </a:p>
          <a:p>
            <a:pPr>
              <a:lnSpc>
                <a:spcPct val="120000"/>
              </a:lnSpc>
              <a:spcBef>
                <a:spcPts val="0"/>
              </a:spcBef>
              <a:buNone/>
            </a:pPr>
            <a:r>
              <a:rPr lang="id-ID" dirty="0"/>
              <a:t>	Klien meminjam uang dari bank asing untuk membeli forex dari bank yang sama. Kurang lebih dua bulan kemudian, klien menjual forex ke bank pemberi </a:t>
            </a:r>
            <a:r>
              <a:rPr lang="id-ID" dirty="0" smtClean="0"/>
              <a:t>pinjaman untuk memunculkan </a:t>
            </a:r>
            <a:r>
              <a:rPr lang="id-ID" b="1" dirty="0" smtClean="0">
                <a:solidFill>
                  <a:srgbClr val="FF0000"/>
                </a:solidFill>
              </a:rPr>
              <a:t>phony </a:t>
            </a:r>
            <a:r>
              <a:rPr lang="id-ID" b="1" dirty="0">
                <a:solidFill>
                  <a:srgbClr val="FF0000"/>
                </a:solidFill>
              </a:rPr>
              <a:t>tax loss (kerugian pajak artifisial).</a:t>
            </a:r>
            <a:r>
              <a:rPr lang="id-ID" dirty="0"/>
              <a:t> Kerugian ini kemudian digunakan </a:t>
            </a:r>
            <a:r>
              <a:rPr lang="id-ID" b="1" dirty="0">
                <a:solidFill>
                  <a:srgbClr val="FF0000"/>
                </a:solidFill>
              </a:rPr>
              <a:t>untuk mengurangi </a:t>
            </a:r>
            <a:r>
              <a:rPr lang="id-ID" b="1" i="1" dirty="0">
                <a:solidFill>
                  <a:srgbClr val="FF0000"/>
                </a:solidFill>
              </a:rPr>
              <a:t>capital gain </a:t>
            </a:r>
            <a:r>
              <a:rPr lang="id-ID" b="1" dirty="0">
                <a:solidFill>
                  <a:srgbClr val="FF0000"/>
                </a:solidFill>
              </a:rPr>
              <a:t>atau pendapatan dari investasi lain</a:t>
            </a:r>
            <a:r>
              <a:rPr lang="id-ID" dirty="0"/>
              <a:t>.</a:t>
            </a:r>
          </a:p>
        </p:txBody>
      </p:sp>
      <p:sp>
        <p:nvSpPr>
          <p:cNvPr id="4" name="Slide Number Placeholder 3"/>
          <p:cNvSpPr>
            <a:spLocks noGrp="1"/>
          </p:cNvSpPr>
          <p:nvPr>
            <p:ph type="sldNum" sz="quarter" idx="10"/>
          </p:nvPr>
        </p:nvSpPr>
        <p:spPr/>
        <p:txBody>
          <a:bodyPr/>
          <a:lstStyle/>
          <a:p>
            <a:fld id="{7E80B500-E6EF-4D9C-BCB4-43EF6BCDB388}" type="slidenum">
              <a:rPr lang="id-ID" smtClean="0"/>
              <a:pPr/>
              <a:t>7</a:t>
            </a:fld>
            <a:endParaRPr lang="id-ID"/>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85000" lnSpcReduction="10000"/>
          </a:bodyPr>
          <a:lstStyle/>
          <a:p>
            <a:pPr>
              <a:lnSpc>
                <a:spcPct val="120000"/>
              </a:lnSpc>
              <a:spcBef>
                <a:spcPts val="0"/>
              </a:spcBef>
            </a:pPr>
            <a:r>
              <a:rPr lang="id-ID" dirty="0"/>
              <a:t>Akuntan </a:t>
            </a:r>
            <a:r>
              <a:rPr lang="id-ID" dirty="0" smtClean="0"/>
              <a:t>bidang pajak </a:t>
            </a:r>
            <a:r>
              <a:rPr lang="id-ID" dirty="0"/>
              <a:t>memiliki tanggungjawab publik yang besar, </a:t>
            </a:r>
            <a:r>
              <a:rPr lang="id-ID" dirty="0" smtClean="0"/>
              <a:t>antara lain:</a:t>
            </a:r>
            <a:endParaRPr lang="id-ID" dirty="0"/>
          </a:p>
          <a:p>
            <a:pPr marL="898525" indent="-457200">
              <a:lnSpc>
                <a:spcPct val="120000"/>
              </a:lnSpc>
              <a:spcBef>
                <a:spcPts val="0"/>
              </a:spcBef>
            </a:pPr>
            <a:r>
              <a:rPr lang="id-ID" dirty="0"/>
              <a:t>Jujur dalam melaporkan kewajiban pajak.</a:t>
            </a:r>
          </a:p>
          <a:p>
            <a:pPr marL="898525" indent="-457200">
              <a:lnSpc>
                <a:spcPct val="120000"/>
              </a:lnSpc>
              <a:spcBef>
                <a:spcPts val="0"/>
              </a:spcBef>
            </a:pPr>
            <a:r>
              <a:rPr lang="id-ID" dirty="0"/>
              <a:t>Tidak menjadi bagian dari pelaku konspirasi kejahatan pajak.</a:t>
            </a:r>
          </a:p>
          <a:p>
            <a:pPr marL="898525" indent="-457200">
              <a:lnSpc>
                <a:spcPct val="120000"/>
              </a:lnSpc>
              <a:spcBef>
                <a:spcPts val="0"/>
              </a:spcBef>
            </a:pPr>
            <a:r>
              <a:rPr lang="id-ID" dirty="0"/>
              <a:t>Tanda tangan </a:t>
            </a:r>
            <a:r>
              <a:rPr lang="id-ID" dirty="0" smtClean="0"/>
              <a:t>pada </a:t>
            </a:r>
            <a:r>
              <a:rPr lang="id-ID" dirty="0" smtClean="0"/>
              <a:t>laporan pajak adalah pernyataan </a:t>
            </a:r>
            <a:r>
              <a:rPr lang="id-ID" dirty="0"/>
              <a:t>yang siap di meja </a:t>
            </a:r>
            <a:r>
              <a:rPr lang="id-ID" dirty="0" smtClean="0"/>
              <a:t>hijaukan </a:t>
            </a:r>
            <a:r>
              <a:rPr lang="id-ID" dirty="0"/>
              <a:t>bahwa kewajiban pajak telah dihitung dengan ketelitian </a:t>
            </a:r>
            <a:r>
              <a:rPr lang="id-ID" dirty="0" smtClean="0"/>
              <a:t>tinggi </a:t>
            </a:r>
            <a:r>
              <a:rPr lang="id-ID" b="1" dirty="0"/>
              <a:t>berdasarkan bukti </a:t>
            </a:r>
            <a:r>
              <a:rPr lang="id-ID" b="1" dirty="0" smtClean="0"/>
              <a:t>yang </a:t>
            </a:r>
            <a:r>
              <a:rPr lang="id-ID" b="1" dirty="0"/>
              <a:t>valid dan lengkap.</a:t>
            </a:r>
          </a:p>
        </p:txBody>
      </p:sp>
      <p:sp>
        <p:nvSpPr>
          <p:cNvPr id="4" name="Slide Number Placeholder 3"/>
          <p:cNvSpPr>
            <a:spLocks noGrp="1"/>
          </p:cNvSpPr>
          <p:nvPr>
            <p:ph type="sldNum" sz="quarter" idx="10"/>
          </p:nvPr>
        </p:nvSpPr>
        <p:spPr/>
        <p:txBody>
          <a:bodyPr/>
          <a:lstStyle/>
          <a:p>
            <a:fld id="{7E80B500-E6EF-4D9C-BCB4-43EF6BCDB388}" type="slidenum">
              <a:rPr lang="id-ID" smtClean="0"/>
              <a:pPr/>
              <a:t>8</a:t>
            </a:fld>
            <a:endParaRPr lang="id-ID"/>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id-ID" dirty="0"/>
              <a:t>Etika Akuntansi Pajak</a:t>
            </a:r>
            <a:br>
              <a:rPr lang="id-ID" dirty="0"/>
            </a:br>
            <a:r>
              <a:rPr lang="id-ID" dirty="0"/>
              <a:t>Ronald Duska Ch. 9</a:t>
            </a:r>
          </a:p>
        </p:txBody>
      </p:sp>
      <p:sp>
        <p:nvSpPr>
          <p:cNvPr id="3" name="Subtitle 2"/>
          <p:cNvSpPr>
            <a:spLocks noGrp="1"/>
          </p:cNvSpPr>
          <p:nvPr>
            <p:ph type="subTitle" idx="1"/>
          </p:nvPr>
        </p:nvSpPr>
        <p:spPr>
          <a:xfrm>
            <a:off x="642910" y="1285860"/>
            <a:ext cx="8001056" cy="4857784"/>
          </a:xfrm>
        </p:spPr>
        <p:txBody>
          <a:bodyPr>
            <a:normAutofit fontScale="92500"/>
          </a:bodyPr>
          <a:lstStyle/>
          <a:p>
            <a:pPr>
              <a:lnSpc>
                <a:spcPct val="120000"/>
              </a:lnSpc>
              <a:spcBef>
                <a:spcPts val="0"/>
              </a:spcBef>
            </a:pPr>
            <a:r>
              <a:rPr lang="id-ID" dirty="0"/>
              <a:t>Dalam pernyataan AICPA nomor 10 dan 11, tentang Standards for Tax Services, dikatakan sebagai berikut:</a:t>
            </a:r>
          </a:p>
          <a:p>
            <a:pPr marL="1082675" indent="-641350">
              <a:lnSpc>
                <a:spcPct val="120000"/>
              </a:lnSpc>
              <a:spcBef>
                <a:spcPts val="0"/>
              </a:spcBef>
              <a:buNone/>
            </a:pPr>
            <a:r>
              <a:rPr lang="id-ID" dirty="0"/>
              <a:t>10	Sistem </a:t>
            </a:r>
            <a:r>
              <a:rPr lang="id-ID" dirty="0" smtClean="0"/>
              <a:t>penghitungan </a:t>
            </a:r>
            <a:r>
              <a:rPr lang="id-ID" dirty="0"/>
              <a:t>pajak sendiri </a:t>
            </a:r>
            <a:r>
              <a:rPr lang="id-ID" b="1" i="1" dirty="0">
                <a:solidFill>
                  <a:srgbClr val="FF0000"/>
                </a:solidFill>
              </a:rPr>
              <a:t>(self-assessment tax system)</a:t>
            </a:r>
            <a:r>
              <a:rPr lang="id-ID" dirty="0"/>
              <a:t>, hanya dapat berfungsi efektif jika </a:t>
            </a:r>
            <a:r>
              <a:rPr lang="id-ID" dirty="0" smtClean="0"/>
              <a:t>wajib pajak melaporkan kewajiban pajaknya </a:t>
            </a:r>
            <a:r>
              <a:rPr lang="id-ID" b="1" dirty="0" smtClean="0"/>
              <a:t>dengan benar </a:t>
            </a:r>
            <a:r>
              <a:rPr lang="id-ID" b="1" dirty="0"/>
              <a:t>dan lengkap</a:t>
            </a:r>
            <a:r>
              <a:rPr lang="id-ID" dirty="0" smtClean="0"/>
              <a:t>. </a:t>
            </a:r>
            <a:r>
              <a:rPr lang="id-ID" dirty="0"/>
              <a:t>	</a:t>
            </a:r>
          </a:p>
        </p:txBody>
      </p:sp>
      <p:sp>
        <p:nvSpPr>
          <p:cNvPr id="4" name="Slide Number Placeholder 3"/>
          <p:cNvSpPr>
            <a:spLocks noGrp="1"/>
          </p:cNvSpPr>
          <p:nvPr>
            <p:ph type="sldNum" sz="quarter" idx="10"/>
          </p:nvPr>
        </p:nvSpPr>
        <p:spPr/>
        <p:txBody>
          <a:bodyPr/>
          <a:lstStyle/>
          <a:p>
            <a:fld id="{7E80B500-E6EF-4D9C-BCB4-43EF6BCDB388}" type="slidenum">
              <a:rPr lang="id-ID" smtClean="0"/>
              <a:pPr/>
              <a:t>9</a:t>
            </a:fld>
            <a:endParaRPr lang="id-ID"/>
          </a:p>
        </p:txBody>
      </p:sp>
    </p:spTree>
  </p:cSld>
  <p:clrMapOvr>
    <a:masterClrMapping/>
  </p:clrMapOvr>
  <p:transition>
    <p:dissolv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3236</TotalTime>
  <Words>1154</Words>
  <Application>Microsoft Office PowerPoint</Application>
  <PresentationFormat>On-screen Show (4:3)</PresentationFormat>
  <Paragraphs>101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Default Design</vt:lpstr>
      <vt:lpstr>Bagian 7 – Etika Profesi Perpajakan materi ini dapat diunduh di www.bit.ly/ebpaaykpn</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Etika Akuntansi Pajak Ronald Duska Ch. 9</vt:lpstr>
      <vt:lpstr>Terimakasih</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December 2009</dc:title>
  <dc:creator>Microsoft Office</dc:creator>
  <cp:lastModifiedBy>lenovo</cp:lastModifiedBy>
  <cp:revision>269</cp:revision>
  <dcterms:created xsi:type="dcterms:W3CDTF">2010-05-23T07:02:47Z</dcterms:created>
  <dcterms:modified xsi:type="dcterms:W3CDTF">2019-05-29T07:48:17Z</dcterms:modified>
</cp:coreProperties>
</file>