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329" r:id="rId2"/>
    <p:sldId id="347" r:id="rId3"/>
    <p:sldId id="372" r:id="rId4"/>
    <p:sldId id="376" r:id="rId5"/>
    <p:sldId id="371" r:id="rId6"/>
    <p:sldId id="377" r:id="rId7"/>
    <p:sldId id="378" r:id="rId8"/>
    <p:sldId id="379" r:id="rId9"/>
    <p:sldId id="348" r:id="rId10"/>
    <p:sldId id="350" r:id="rId11"/>
    <p:sldId id="349" r:id="rId12"/>
    <p:sldId id="351" r:id="rId13"/>
    <p:sldId id="352" r:id="rId14"/>
    <p:sldId id="353" r:id="rId15"/>
    <p:sldId id="373" r:id="rId16"/>
    <p:sldId id="354" r:id="rId17"/>
    <p:sldId id="355" r:id="rId18"/>
    <p:sldId id="356" r:id="rId19"/>
    <p:sldId id="374" r:id="rId20"/>
    <p:sldId id="357" r:id="rId21"/>
    <p:sldId id="375" r:id="rId22"/>
    <p:sldId id="358" r:id="rId23"/>
    <p:sldId id="359" r:id="rId24"/>
    <p:sldId id="360" r:id="rId25"/>
    <p:sldId id="361" r:id="rId26"/>
    <p:sldId id="362" r:id="rId27"/>
    <p:sldId id="363" r:id="rId28"/>
    <p:sldId id="364" r:id="rId29"/>
    <p:sldId id="365" r:id="rId30"/>
    <p:sldId id="366" r:id="rId31"/>
    <p:sldId id="367" r:id="rId32"/>
    <p:sldId id="368" r:id="rId33"/>
    <p:sldId id="369" r:id="rId34"/>
    <p:sldId id="370"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0A6A6"/>
    <a:srgbClr val="0000FF"/>
    <a:srgbClr val="FF9900"/>
    <a:srgbClr val="800000"/>
    <a:srgbClr val="FFFF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55" autoAdjust="0"/>
    <p:restoredTop sz="94737" autoAdjust="0"/>
  </p:normalViewPr>
  <p:slideViewPr>
    <p:cSldViewPr>
      <p:cViewPr varScale="1">
        <p:scale>
          <a:sx n="65" d="100"/>
          <a:sy n="65" d="100"/>
        </p:scale>
        <p:origin x="169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84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r>
              <a:rPr lang="en-US"/>
              <a:t>Jum'at, 10 Desember 2010</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84C5A98-E2DE-4EC3-9906-943D5AFA3708}" type="slidenum">
              <a:rPr lang="en-US"/>
              <a:pPr>
                <a:defRPr/>
              </a:pPr>
              <a:t>‹#›</a:t>
            </a:fld>
            <a:endParaRPr lang="en-US"/>
          </a:p>
        </p:txBody>
      </p:sp>
    </p:spTree>
    <p:extLst>
      <p:ext uri="{BB962C8B-B14F-4D97-AF65-F5344CB8AC3E}">
        <p14:creationId xmlns:p14="http://schemas.microsoft.com/office/powerpoint/2010/main" val="329767418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r>
              <a:rPr lang="en-US"/>
              <a:t>Jum'at, 10 Desember 2010</a:t>
            </a: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B96BFCC-09D8-4993-B6E5-E3093AC56B57}" type="slidenum">
              <a:rPr lang="en-US"/>
              <a:pPr>
                <a:defRPr/>
              </a:pPr>
              <a:t>‹#›</a:t>
            </a:fld>
            <a:endParaRPr lang="en-US"/>
          </a:p>
        </p:txBody>
      </p:sp>
    </p:spTree>
    <p:extLst>
      <p:ext uri="{BB962C8B-B14F-4D97-AF65-F5344CB8AC3E}">
        <p14:creationId xmlns:p14="http://schemas.microsoft.com/office/powerpoint/2010/main" val="3515930691"/>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dirty="0"/>
              <a:t>an</a:t>
            </a:r>
          </a:p>
        </p:txBody>
      </p:sp>
      <p:sp>
        <p:nvSpPr>
          <p:cNvPr id="4" name="Date Placeholder 3"/>
          <p:cNvSpPr>
            <a:spLocks noGrp="1"/>
          </p:cNvSpPr>
          <p:nvPr>
            <p:ph type="dt" idx="10"/>
          </p:nvPr>
        </p:nvSpPr>
        <p:spPr/>
        <p:txBody>
          <a:bodyPr/>
          <a:lstStyle/>
          <a:p>
            <a:pPr>
              <a:defRPr/>
            </a:pPr>
            <a:r>
              <a:rPr lang="en-US"/>
              <a:t>Jum'at, 10 Desember 2010</a:t>
            </a:r>
          </a:p>
        </p:txBody>
      </p:sp>
      <p:sp>
        <p:nvSpPr>
          <p:cNvPr id="5" name="Slide Number Placeholder 4"/>
          <p:cNvSpPr>
            <a:spLocks noGrp="1"/>
          </p:cNvSpPr>
          <p:nvPr>
            <p:ph type="sldNum" sz="quarter" idx="11"/>
          </p:nvPr>
        </p:nvSpPr>
        <p:spPr/>
        <p:txBody>
          <a:bodyPr/>
          <a:lstStyle/>
          <a:p>
            <a:pPr>
              <a:defRPr/>
            </a:pPr>
            <a:fld id="{5B96BFCC-09D8-4993-B6E5-E3093AC56B57}" type="slidenum">
              <a:rPr lang="en-US" smtClean="0"/>
              <a:pPr>
                <a:defRPr/>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dirty="0"/>
              <a:t>an</a:t>
            </a:r>
          </a:p>
        </p:txBody>
      </p:sp>
      <p:sp>
        <p:nvSpPr>
          <p:cNvPr id="4" name="Date Placeholder 3"/>
          <p:cNvSpPr>
            <a:spLocks noGrp="1"/>
          </p:cNvSpPr>
          <p:nvPr>
            <p:ph type="dt" idx="10"/>
          </p:nvPr>
        </p:nvSpPr>
        <p:spPr/>
        <p:txBody>
          <a:bodyPr/>
          <a:lstStyle/>
          <a:p>
            <a:pPr>
              <a:defRPr/>
            </a:pPr>
            <a:r>
              <a:rPr lang="en-US"/>
              <a:t>Jum'at, 10 Desember 2010</a:t>
            </a:r>
          </a:p>
        </p:txBody>
      </p:sp>
      <p:sp>
        <p:nvSpPr>
          <p:cNvPr id="5" name="Slide Number Placeholder 4"/>
          <p:cNvSpPr>
            <a:spLocks noGrp="1"/>
          </p:cNvSpPr>
          <p:nvPr>
            <p:ph type="sldNum" sz="quarter" idx="11"/>
          </p:nvPr>
        </p:nvSpPr>
        <p:spPr/>
        <p:txBody>
          <a:bodyPr/>
          <a:lstStyle/>
          <a:p>
            <a:pPr>
              <a:defRPr/>
            </a:pPr>
            <a:fld id="{5B96BFCC-09D8-4993-B6E5-E3093AC56B57}" type="slidenum">
              <a:rPr lang="en-US" smtClean="0"/>
              <a:pPr>
                <a:defRPr/>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000107"/>
          </a:xfrm>
          <a:prstGeom prst="rect">
            <a:avLst/>
          </a:prstGeom>
        </p:spPr>
        <p:txBody>
          <a:bodyPr>
            <a:normAutofit/>
          </a:bodyPr>
          <a:lstStyle>
            <a:lvl1pPr>
              <a:defRPr sz="3100" b="1"/>
            </a:lvl1pPr>
          </a:lstStyle>
          <a:p>
            <a:r>
              <a:rPr lang="en-US" dirty="0"/>
              <a:t>Click to edit Master title style</a:t>
            </a:r>
          </a:p>
        </p:txBody>
      </p:sp>
      <p:sp>
        <p:nvSpPr>
          <p:cNvPr id="3" name="Subtitle 2"/>
          <p:cNvSpPr>
            <a:spLocks noGrp="1"/>
          </p:cNvSpPr>
          <p:nvPr>
            <p:ph type="subTitle" idx="1"/>
          </p:nvPr>
        </p:nvSpPr>
        <p:spPr>
          <a:xfrm>
            <a:off x="642910" y="1285860"/>
            <a:ext cx="8001056" cy="4643470"/>
          </a:xfrm>
          <a:prstGeom prst="rect">
            <a:avLst/>
          </a:prstGeom>
        </p:spPr>
        <p:txBody>
          <a:bodyPr/>
          <a:lstStyle>
            <a:lvl1pPr marL="450850" indent="-450850" algn="l">
              <a:buFont typeface="Arial" pitchFamily="34" charset="0"/>
              <a:buChar char="•"/>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Slide Number Placeholder 3"/>
          <p:cNvSpPr>
            <a:spLocks noGrp="1"/>
          </p:cNvSpPr>
          <p:nvPr>
            <p:ph type="sldNum" sz="quarter" idx="10"/>
          </p:nvPr>
        </p:nvSpPr>
        <p:spPr>
          <a:xfrm>
            <a:off x="8386818" y="6300168"/>
            <a:ext cx="542900" cy="501650"/>
          </a:xfrm>
        </p:spPr>
        <p:txBody>
          <a:bodyPr/>
          <a:lstStyle>
            <a:lvl1pPr>
              <a:defRPr sz="1400" b="1">
                <a:solidFill>
                  <a:schemeClr val="tx1"/>
                </a:solidFill>
              </a:defRPr>
            </a:lvl1pPr>
          </a:lstStyle>
          <a:p>
            <a:fld id="{7E80B500-E6EF-4D9C-BCB4-43EF6BCDB388}" type="slidenum">
              <a:rPr lang="id-ID" smtClean="0"/>
              <a:pPr/>
              <a:t>‹#›</a:t>
            </a:fld>
            <a:endParaRPr lang="id-ID"/>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Oval 25"/>
          <p:cNvSpPr/>
          <p:nvPr userDrawn="1"/>
        </p:nvSpPr>
        <p:spPr>
          <a:xfrm>
            <a:off x="8429652" y="6313816"/>
            <a:ext cx="500066" cy="500042"/>
          </a:xfrm>
          <a:prstGeom prst="ellipse">
            <a:avLst/>
          </a:prstGeom>
          <a:solidFill>
            <a:srgbClr val="FFCC99"/>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31" name="Text Box 7"/>
          <p:cNvSpPr txBox="1">
            <a:spLocks noChangeArrowheads="1"/>
          </p:cNvSpPr>
          <p:nvPr userDrawn="1"/>
        </p:nvSpPr>
        <p:spPr bwMode="auto">
          <a:xfrm>
            <a:off x="596900" y="6400800"/>
            <a:ext cx="5546736" cy="369332"/>
          </a:xfrm>
          <a:prstGeom prst="rect">
            <a:avLst/>
          </a:prstGeom>
          <a:noFill/>
          <a:ln w="9525">
            <a:noFill/>
            <a:miter lim="800000"/>
            <a:headEnd/>
            <a:tailEnd/>
          </a:ln>
          <a:effectLst/>
        </p:spPr>
        <p:txBody>
          <a:bodyPr wrap="square">
            <a:spAutoFit/>
          </a:bodyPr>
          <a:lstStyle/>
          <a:p>
            <a:pPr>
              <a:spcBef>
                <a:spcPct val="50000"/>
              </a:spcBef>
              <a:defRPr/>
            </a:pPr>
            <a:r>
              <a:rPr lang="id-ID" b="1" baseline="0" dirty="0"/>
              <a:t> www.ebpaa.</a:t>
            </a:r>
            <a:r>
              <a:rPr lang="id-ID" b="1" dirty="0">
                <a:solidFill>
                  <a:schemeClr val="tx1">
                    <a:lumMod val="85000"/>
                    <a:lumOff val="15000"/>
                  </a:schemeClr>
                </a:solidFill>
              </a:rPr>
              <a:t>yolasite.com</a:t>
            </a:r>
            <a:endParaRPr lang="en-US" b="1" dirty="0"/>
          </a:p>
        </p:txBody>
      </p:sp>
      <p:sp>
        <p:nvSpPr>
          <p:cNvPr id="1032" name="Line 8"/>
          <p:cNvSpPr>
            <a:spLocks noChangeShapeType="1"/>
          </p:cNvSpPr>
          <p:nvPr userDrawn="1"/>
        </p:nvSpPr>
        <p:spPr bwMode="auto">
          <a:xfrm>
            <a:off x="0" y="6215082"/>
            <a:ext cx="9144000" cy="0"/>
          </a:xfrm>
          <a:prstGeom prst="line">
            <a:avLst/>
          </a:prstGeom>
          <a:noFill/>
          <a:ln w="28575">
            <a:solidFill>
              <a:schemeClr val="tx1"/>
            </a:solidFill>
            <a:round/>
            <a:headEnd/>
            <a:tailEnd/>
          </a:ln>
          <a:effectLst/>
        </p:spPr>
        <p:txBody>
          <a:bodyPr/>
          <a:lstStyle/>
          <a:p>
            <a:pPr>
              <a:defRPr/>
            </a:pPr>
            <a:endParaRPr lang="en-US"/>
          </a:p>
        </p:txBody>
      </p:sp>
      <p:pic>
        <p:nvPicPr>
          <p:cNvPr id="1028" name="Picture 9" descr="aay"/>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215900" y="6399213"/>
            <a:ext cx="381000" cy="334962"/>
          </a:xfrm>
          <a:prstGeom prst="rect">
            <a:avLst/>
          </a:prstGeom>
          <a:noFill/>
          <a:ln w="9525">
            <a:noFill/>
            <a:miter lim="800000"/>
            <a:headEnd/>
            <a:tailEnd/>
          </a:ln>
        </p:spPr>
      </p:pic>
      <p:sp>
        <p:nvSpPr>
          <p:cNvPr id="19" name="Title Placeholder 18"/>
          <p:cNvSpPr>
            <a:spLocks noGrp="1"/>
          </p:cNvSpPr>
          <p:nvPr>
            <p:ph type="title"/>
          </p:nvPr>
        </p:nvSpPr>
        <p:spPr>
          <a:xfrm>
            <a:off x="0" y="0"/>
            <a:ext cx="9144000" cy="928670"/>
          </a:xfrm>
          <a:prstGeom prst="rect">
            <a:avLst/>
          </a:prstGeom>
          <a:solidFill>
            <a:srgbClr val="FFCC99"/>
          </a:solidFill>
        </p:spPr>
        <p:txBody>
          <a:bodyPr vert="horz" lIns="91440" tIns="45720" rIns="91440" bIns="45720" rtlCol="0" anchor="ctr">
            <a:normAutofit/>
          </a:bodyPr>
          <a:lstStyle/>
          <a:p>
            <a:r>
              <a:rPr lang="en-US"/>
              <a:t>Click to edit Master title style</a:t>
            </a:r>
            <a:endParaRPr lang="id-ID"/>
          </a:p>
        </p:txBody>
      </p:sp>
      <p:sp>
        <p:nvSpPr>
          <p:cNvPr id="20" name="Text Placeholder 19"/>
          <p:cNvSpPr>
            <a:spLocks noGrp="1"/>
          </p:cNvSpPr>
          <p:nvPr>
            <p:ph type="body" idx="1"/>
          </p:nvPr>
        </p:nvSpPr>
        <p:spPr>
          <a:xfrm>
            <a:off x="457200" y="1214422"/>
            <a:ext cx="8229600" cy="491174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id-ID" dirty="0"/>
          </a:p>
        </p:txBody>
      </p:sp>
      <p:sp>
        <p:nvSpPr>
          <p:cNvPr id="22" name="Slide Number Placeholder 21"/>
          <p:cNvSpPr>
            <a:spLocks noGrp="1"/>
          </p:cNvSpPr>
          <p:nvPr>
            <p:ph type="sldNum" sz="quarter" idx="4"/>
          </p:nvPr>
        </p:nvSpPr>
        <p:spPr>
          <a:xfrm>
            <a:off x="8358214" y="6309079"/>
            <a:ext cx="471462" cy="365125"/>
          </a:xfrm>
          <a:prstGeom prst="rect">
            <a:avLst/>
          </a:prstGeom>
        </p:spPr>
        <p:txBody>
          <a:bodyPr vert="horz" lIns="91440" tIns="45720" rIns="91440" bIns="45720" rtlCol="0" anchor="ctr"/>
          <a:lstStyle>
            <a:lvl1pPr algn="r">
              <a:defRPr sz="1200" b="1">
                <a:solidFill>
                  <a:schemeClr val="tx1"/>
                </a:solidFill>
              </a:defRPr>
            </a:lvl1pPr>
          </a:lstStyle>
          <a:p>
            <a:fld id="{7E80B500-E6EF-4D9C-BCB4-43EF6BCDB388}" type="slidenum">
              <a:rPr lang="id-ID" smtClean="0"/>
              <a:pPr/>
              <a:t>‹#›</a:t>
            </a:fld>
            <a:endParaRPr lang="id-ID"/>
          </a:p>
        </p:txBody>
      </p:sp>
      <p:cxnSp>
        <p:nvCxnSpPr>
          <p:cNvPr id="28" name="Straight Arrow Connector 27"/>
          <p:cNvCxnSpPr/>
          <p:nvPr userDrawn="1"/>
        </p:nvCxnSpPr>
        <p:spPr>
          <a:xfrm>
            <a:off x="6048100" y="6572272"/>
            <a:ext cx="2296466"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Lst>
  <p:transition>
    <p:dissolve/>
  </p:transition>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71678"/>
            <a:ext cx="9144000" cy="2112967"/>
          </a:xfrm>
          <a:solidFill>
            <a:srgbClr val="FFCC99"/>
          </a:solidFill>
        </p:spPr>
        <p:txBody>
          <a:bodyPr>
            <a:normAutofit/>
          </a:bodyPr>
          <a:lstStyle/>
          <a:p>
            <a:r>
              <a:rPr lang="id-ID" b="1" dirty="0"/>
              <a:t>Bagian 6 </a:t>
            </a:r>
            <a:br>
              <a:rPr lang="id-ID" b="1" dirty="0"/>
            </a:br>
            <a:r>
              <a:rPr lang="id-ID" b="1" dirty="0"/>
              <a:t>Etika Profesi Aditor Independen</a:t>
            </a:r>
            <a:br>
              <a:rPr lang="id-ID" b="1" dirty="0"/>
            </a:br>
            <a:r>
              <a:rPr lang="id-ID" b="1" dirty="0">
                <a:latin typeface="Brush Script MT" pitchFamily="66" charset="0"/>
                <a:cs typeface="DaunPenh" pitchFamily="2" charset="0"/>
              </a:rPr>
              <a:t>materi ini dapat diunduh di</a:t>
            </a:r>
            <a:br>
              <a:rPr lang="id-ID" b="1" dirty="0"/>
            </a:br>
            <a:r>
              <a:rPr lang="id-ID" sz="2800" b="1" dirty="0"/>
              <a:t>www.bit.ly/ebpaaykpn</a:t>
            </a:r>
            <a:endParaRPr lang="id-ID" b="1"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a:t>
            </a:fld>
            <a:endParaRPr lang="id-ID"/>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836711"/>
          </a:xfrm>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141844"/>
            <a:ext cx="8001056" cy="4879444"/>
          </a:xfrm>
        </p:spPr>
        <p:txBody>
          <a:bodyPr>
            <a:normAutofit fontScale="92500" lnSpcReduction="20000"/>
          </a:bodyPr>
          <a:lstStyle/>
          <a:p>
            <a:r>
              <a:rPr lang="id-ID" dirty="0"/>
              <a:t>Januari 1999, parter dan staff pada KAP Pricewaterhouse Cooper (PWC) diketahui oleh SEC telah melakukan pelanggaran aturan dalam bentuk kepemilikan saham pada perusahaan yang diaudit.</a:t>
            </a:r>
          </a:p>
          <a:p>
            <a:r>
              <a:rPr lang="id-ID" dirty="0"/>
              <a:t>SEC menemukan sebanyak 8.064 kasus pelanggaran, yang membuat 5 partner dihentikan dari jabatannya.</a:t>
            </a:r>
          </a:p>
          <a:p>
            <a:r>
              <a:rPr lang="id-ID" dirty="0"/>
              <a:t>PWC menyatakan integritas para partner tidak terganggu oleh pelanggaran kepemilikan saham (meskipun melanggar prinsip </a:t>
            </a:r>
            <a:r>
              <a:rPr lang="id-ID" b="1" u="sng" dirty="0"/>
              <a:t>independence in appearance</a:t>
            </a:r>
            <a:r>
              <a:rPr lang="id-ID" dirty="0"/>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10</a:t>
            </a:fld>
            <a:endParaRPr lang="id-ID"/>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764703"/>
          </a:xfrm>
        </p:spPr>
        <p:txBody>
          <a:bodyPr>
            <a:normAutofit/>
          </a:bodyPr>
          <a:lstStyle/>
          <a:p>
            <a:r>
              <a:rPr lang="id-ID" dirty="0"/>
              <a:t>Etika Profesi untuk Auditor Independen</a:t>
            </a:r>
          </a:p>
        </p:txBody>
      </p:sp>
      <p:sp>
        <p:nvSpPr>
          <p:cNvPr id="3" name="Subtitle 2"/>
          <p:cNvSpPr>
            <a:spLocks noGrp="1"/>
          </p:cNvSpPr>
          <p:nvPr>
            <p:ph type="subTitle" idx="1"/>
          </p:nvPr>
        </p:nvSpPr>
        <p:spPr>
          <a:xfrm>
            <a:off x="285720" y="1000108"/>
            <a:ext cx="8501122" cy="5072098"/>
          </a:xfrm>
        </p:spPr>
        <p:txBody>
          <a:bodyPr>
            <a:noAutofit/>
          </a:bodyPr>
          <a:lstStyle/>
          <a:p>
            <a:r>
              <a:rPr lang="id-ID" sz="2400" dirty="0"/>
              <a:t>Lynn E.Turner, profesor di Colorado State University, mengatakan bahwa bahwa investor  menderita rugi hampir $200 milyar, yang diakibatkan oleh </a:t>
            </a:r>
            <a:r>
              <a:rPr lang="id-ID" sz="2400" b="1" u="sng" dirty="0"/>
              <a:t>kegagalan audit</a:t>
            </a:r>
            <a:r>
              <a:rPr lang="id-ID" sz="2400" dirty="0"/>
              <a:t>.</a:t>
            </a:r>
          </a:p>
          <a:p>
            <a:pPr>
              <a:buNone/>
            </a:pPr>
            <a:endParaRPr lang="id-ID" sz="2400" dirty="0"/>
          </a:p>
          <a:p>
            <a:pPr>
              <a:buNone/>
            </a:pPr>
            <a:r>
              <a:rPr lang="id-ID" sz="2400" dirty="0"/>
              <a:t>Catatan:</a:t>
            </a:r>
          </a:p>
          <a:p>
            <a:pPr marL="811213" lvl="1" indent="-354013" algn="l">
              <a:buFont typeface="Wingdings" pitchFamily="2" charset="2"/>
              <a:buChar char="ü"/>
            </a:pPr>
            <a:r>
              <a:rPr lang="id-ID" sz="2400" b="1" dirty="0"/>
              <a:t>Kegagalan audit adalah</a:t>
            </a:r>
            <a:r>
              <a:rPr lang="id-ID" sz="2400" dirty="0"/>
              <a:t> kesalahan kesimpulan hasil audit yang disebabkan karena kecerobohan auditor. </a:t>
            </a:r>
          </a:p>
          <a:p>
            <a:pPr marL="811213" lvl="1" indent="-354013" algn="l">
              <a:buFont typeface="Wingdings" pitchFamily="2" charset="2"/>
              <a:buChar char="ü"/>
            </a:pPr>
            <a:r>
              <a:rPr lang="id-ID" sz="2400" b="1" dirty="0"/>
              <a:t>Risiko audit adalah</a:t>
            </a:r>
            <a:r>
              <a:rPr lang="id-ID" sz="2400" dirty="0"/>
              <a:t> kesalahan kesimpulan hasil audit yang berada diluar kuasa auditor untuk mencegahnya (bukan karena kecerobohan auditor)</a:t>
            </a:r>
          </a:p>
          <a:p>
            <a:pPr>
              <a:buNone/>
            </a:pPr>
            <a:endParaRPr lang="id-ID" sz="24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11</a:t>
            </a:fld>
            <a:endParaRPr lang="id-ID"/>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764703"/>
          </a:xfrm>
        </p:spPr>
        <p:txBody>
          <a:bodyPr>
            <a:normAutofit/>
          </a:bodyPr>
          <a:lstStyle/>
          <a:p>
            <a:r>
              <a:rPr lang="id-ID" dirty="0"/>
              <a:t>Etika Profesi untuk Auditor Independen</a:t>
            </a:r>
          </a:p>
        </p:txBody>
      </p:sp>
      <p:sp>
        <p:nvSpPr>
          <p:cNvPr id="3" name="Subtitle 2"/>
          <p:cNvSpPr>
            <a:spLocks noGrp="1"/>
          </p:cNvSpPr>
          <p:nvPr>
            <p:ph type="subTitle" idx="1"/>
          </p:nvPr>
        </p:nvSpPr>
        <p:spPr>
          <a:xfrm>
            <a:off x="285720" y="1071546"/>
            <a:ext cx="8501122" cy="4857784"/>
          </a:xfrm>
        </p:spPr>
        <p:txBody>
          <a:bodyPr>
            <a:noAutofit/>
          </a:bodyPr>
          <a:lstStyle/>
          <a:p>
            <a:pPr>
              <a:buNone/>
            </a:pPr>
            <a:r>
              <a:rPr lang="id-ID" sz="2700" b="1" dirty="0"/>
              <a:t>SARBANES-OXLEY Act (SOX)</a:t>
            </a:r>
          </a:p>
          <a:p>
            <a:pPr>
              <a:buNone/>
            </a:pPr>
            <a:endParaRPr lang="id-ID" sz="2700" b="1" dirty="0"/>
          </a:p>
          <a:p>
            <a:r>
              <a:rPr lang="id-ID" sz="2700" dirty="0"/>
              <a:t>Perilaku tidak etis sejumlah KAP telah mendorong pembentukan SOX. </a:t>
            </a:r>
          </a:p>
          <a:p>
            <a:pPr>
              <a:buNone/>
            </a:pPr>
            <a:endParaRPr lang="id-ID" sz="2700" dirty="0"/>
          </a:p>
          <a:p>
            <a:r>
              <a:rPr lang="id-ID" sz="2700" dirty="0"/>
              <a:t>SOX juga dikenal dengan istilah undang-undang pengawasan perusahaan publik atau undang-undang perlindungan investor.</a:t>
            </a:r>
          </a:p>
          <a:p>
            <a:endParaRPr lang="id-ID" sz="27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12</a:t>
            </a:fld>
            <a:endParaRPr lang="id-ID"/>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285720" y="1285860"/>
            <a:ext cx="8501122" cy="4857784"/>
          </a:xfrm>
        </p:spPr>
        <p:txBody>
          <a:bodyPr>
            <a:noAutofit/>
          </a:bodyPr>
          <a:lstStyle/>
          <a:p>
            <a:pPr marL="633413" lvl="1" indent="-633413" algn="l">
              <a:buFont typeface="Arial" pitchFamily="34" charset="0"/>
              <a:buChar char="•"/>
            </a:pPr>
            <a:r>
              <a:rPr lang="id-ID" sz="2900" dirty="0"/>
              <a:t>Skandal dalam bidang akuntansi telah melahirkan kritik bahwa praktik akuntansi tidak lagi dilandasi oleh prinsip profesionalisme, tetapi telah dilandasi oleh </a:t>
            </a:r>
            <a:r>
              <a:rPr lang="id-ID" sz="2900" b="1" dirty="0"/>
              <a:t>motif komersialisasi profesi.</a:t>
            </a:r>
          </a:p>
          <a:p>
            <a:pPr marL="633413" lvl="1" indent="-633413" algn="l">
              <a:buFont typeface="Arial" pitchFamily="34" charset="0"/>
              <a:buChar char="•"/>
            </a:pPr>
            <a:r>
              <a:rPr lang="id-ID" sz="2900" dirty="0"/>
              <a:t>Peningkatan tensi atau tekanan antara tuntutan profesionalisme dengan tuntutan komersialiasi profesi, telah melahirkan krisis identitias dalam profesi auditor independen.</a:t>
            </a:r>
          </a:p>
          <a:p>
            <a:endParaRPr lang="id-ID" sz="23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13</a:t>
            </a:fld>
            <a:endParaRPr lang="id-ID"/>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215370" cy="4786346"/>
          </a:xfrm>
        </p:spPr>
        <p:txBody>
          <a:bodyPr>
            <a:noAutofit/>
          </a:bodyPr>
          <a:lstStyle/>
          <a:p>
            <a:pPr>
              <a:buNone/>
            </a:pPr>
            <a:r>
              <a:rPr lang="id-ID" b="1" dirty="0"/>
              <a:t>Akuntansi Sebagai Bisnis</a:t>
            </a:r>
          </a:p>
          <a:p>
            <a:r>
              <a:rPr lang="id-ID" dirty="0"/>
              <a:t>Akuntansi adalah </a:t>
            </a:r>
            <a:r>
              <a:rPr lang="id-ID" b="1" dirty="0">
                <a:solidFill>
                  <a:srgbClr val="FF0000"/>
                </a:solidFill>
              </a:rPr>
              <a:t>bisnis dalam jasa pengelolaan data keuangan</a:t>
            </a:r>
            <a:r>
              <a:rPr lang="id-ID" dirty="0"/>
              <a:t>.</a:t>
            </a:r>
          </a:p>
          <a:p>
            <a:r>
              <a:rPr lang="id-ID" dirty="0"/>
              <a:t>Pandangan bahwa dalam bisnis dimungkinkan untuk menempuh segala cara demi sukses bisnis, adalah pandangan jangka pendek yang </a:t>
            </a:r>
            <a:r>
              <a:rPr lang="id-ID" b="1" dirty="0">
                <a:solidFill>
                  <a:srgbClr val="FF0000"/>
                </a:solidFill>
              </a:rPr>
              <a:t>menyesatkan dan merugikan kepentingan bisnis jangka panjang</a:t>
            </a:r>
            <a:r>
              <a:rPr lang="id-ID" dirty="0"/>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14</a:t>
            </a:fld>
            <a:endParaRPr lang="id-ID"/>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215370" cy="4786346"/>
          </a:xfrm>
        </p:spPr>
        <p:txBody>
          <a:bodyPr>
            <a:noAutofit/>
          </a:bodyPr>
          <a:lstStyle/>
          <a:p>
            <a:pPr>
              <a:buNone/>
            </a:pPr>
            <a:r>
              <a:rPr lang="id-ID" sz="3000" dirty="0"/>
              <a:t>Akuntansi Sebagai Bisnis</a:t>
            </a:r>
          </a:p>
          <a:p>
            <a:r>
              <a:rPr lang="id-ID" sz="3000" dirty="0"/>
              <a:t>Fakta menunjukkan bahwa mayoritas hubungan/kontrak bisnis </a:t>
            </a:r>
            <a:r>
              <a:rPr lang="id-ID" sz="3000" b="1" dirty="0">
                <a:solidFill>
                  <a:srgbClr val="FF0000"/>
                </a:solidFill>
              </a:rPr>
              <a:t>hanya akan berhasil jika dilandasi dengan prinsip-prinsip etika dan kejujuran.</a:t>
            </a:r>
            <a:endParaRPr lang="id-ID" sz="3000" dirty="0"/>
          </a:p>
          <a:p>
            <a:r>
              <a:rPr lang="id-ID" sz="3000" dirty="0"/>
              <a:t>Jika mayoritas bisnis tidak dijalankan sesuai dengan kaidah etika, maka bisnis tidak akan mampu bergerak dan akhirnya akan </a:t>
            </a:r>
            <a:r>
              <a:rPr lang="id-ID" sz="3000" b="1" dirty="0">
                <a:solidFill>
                  <a:srgbClr val="FF0000"/>
                </a:solidFill>
              </a:rPr>
              <a:t>kehilangan fungsinya sebagai alat untuk mensejahterakan masyarakat</a:t>
            </a:r>
            <a:r>
              <a:rPr lang="id-ID" sz="3000" dirty="0"/>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15</a:t>
            </a:fld>
            <a:endParaRPr lang="id-ID"/>
          </a:p>
        </p:txBody>
      </p:sp>
    </p:spTree>
    <p:extLst>
      <p:ext uri="{BB962C8B-B14F-4D97-AF65-F5344CB8AC3E}">
        <p14:creationId xmlns:p14="http://schemas.microsoft.com/office/powerpoint/2010/main" val="947351860"/>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285860"/>
            <a:ext cx="8001056" cy="4357718"/>
          </a:xfrm>
        </p:spPr>
        <p:txBody>
          <a:bodyPr>
            <a:noAutofit/>
          </a:bodyPr>
          <a:lstStyle/>
          <a:p>
            <a:r>
              <a:rPr lang="id-ID" sz="2800" dirty="0"/>
              <a:t>Fakta menunjukkan bahwa etika bisnis penting untuk dijalankan agar </a:t>
            </a:r>
            <a:r>
              <a:rPr lang="id-ID" sz="2800" b="1" dirty="0">
                <a:solidFill>
                  <a:srgbClr val="FF0000"/>
                </a:solidFill>
              </a:rPr>
              <a:t>keberlangsungan bisnis bisa terjaga dengan baik</a:t>
            </a:r>
            <a:r>
              <a:rPr lang="id-ID" sz="2800" dirty="0"/>
              <a:t>.</a:t>
            </a:r>
          </a:p>
          <a:p>
            <a:r>
              <a:rPr lang="id-ID" sz="2800" dirty="0"/>
              <a:t>Etika yang berlaku dalam bisnis, juga berlaku dalam profesi akuntansi (auditor independen).</a:t>
            </a:r>
          </a:p>
          <a:p>
            <a:r>
              <a:rPr lang="id-ID" sz="2800" b="1" dirty="0">
                <a:solidFill>
                  <a:srgbClr val="FF0000"/>
                </a:solidFill>
              </a:rPr>
              <a:t>Tak seorangpun berani berterus terang bahwa bisnisnya melanggar etika</a:t>
            </a:r>
            <a:r>
              <a:rPr lang="id-ID" sz="2800" dirty="0"/>
              <a:t>, ini bukti nyata bahwa semua orang menyadari pentingnya etika bisnis dan profesi.</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16</a:t>
            </a:fld>
            <a:endParaRPr lang="id-ID"/>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285860"/>
            <a:ext cx="8001056" cy="4500594"/>
          </a:xfrm>
        </p:spPr>
        <p:txBody>
          <a:bodyPr>
            <a:noAutofit/>
          </a:bodyPr>
          <a:lstStyle/>
          <a:p>
            <a:pPr>
              <a:buNone/>
            </a:pPr>
            <a:r>
              <a:rPr lang="id-ID" b="1" u="sng" dirty="0"/>
              <a:t>Ilustrasi:</a:t>
            </a:r>
          </a:p>
          <a:p>
            <a:r>
              <a:rPr lang="id-ID" dirty="0"/>
              <a:t>Pengguna formalin dalam industri makanan, tidak akan pernah berani berterus terang bahwa binis makananya menggunakan formalin.</a:t>
            </a:r>
          </a:p>
          <a:p>
            <a:r>
              <a:rPr lang="id-ID" dirty="0"/>
              <a:t>Pencampur daging “halal” dan “tidak halal”, pun juga tidak berani berterus dengan tindakannya tersebut.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17</a:t>
            </a:fld>
            <a:endParaRPr lang="id-ID"/>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196752"/>
            <a:ext cx="8001056" cy="4804016"/>
          </a:xfrm>
        </p:spPr>
        <p:txBody>
          <a:bodyPr>
            <a:noAutofit/>
          </a:bodyPr>
          <a:lstStyle/>
          <a:p>
            <a:r>
              <a:rPr lang="id-ID" dirty="0"/>
              <a:t>Secara umum </a:t>
            </a:r>
            <a:r>
              <a:rPr lang="id-ID" b="1" dirty="0"/>
              <a:t>bisnis dengan etika yang baik akan menjadi bisnis yang  baik dan lebih terjamin keberlangsungan dan kesuksesannya.</a:t>
            </a:r>
          </a:p>
          <a:p>
            <a:pPr marL="0" indent="0">
              <a:buNone/>
            </a:pPr>
            <a:endParaRPr lang="id-ID" b="1" dirty="0"/>
          </a:p>
          <a:p>
            <a:pPr>
              <a:buNone/>
            </a:pPr>
            <a:r>
              <a:rPr lang="id-ID" b="1" dirty="0"/>
              <a:t>Tanggungjawab Sosial Bisnis:</a:t>
            </a:r>
          </a:p>
          <a:p>
            <a:pPr marL="514350" indent="-514350">
              <a:buFont typeface="+mj-lt"/>
              <a:buAutoNum type="arabicPeriod"/>
            </a:pPr>
            <a:r>
              <a:rPr lang="id-ID" dirty="0"/>
              <a:t>Memanfaatkan sumberdaya secara efektif dan efisien.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18</a:t>
            </a:fld>
            <a:endParaRPr lang="id-ID"/>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571472" y="1359198"/>
            <a:ext cx="8001056" cy="4230042"/>
          </a:xfrm>
        </p:spPr>
        <p:txBody>
          <a:bodyPr>
            <a:noAutofit/>
          </a:bodyPr>
          <a:lstStyle/>
          <a:p>
            <a:pPr marL="900113" indent="-900113">
              <a:buFont typeface="+mj-lt"/>
              <a:buAutoNum type="arabicPeriod" startAt="2"/>
            </a:pPr>
            <a:r>
              <a:rPr lang="id-ID" sz="3600" dirty="0"/>
              <a:t>Beroperasi sesuai dengan peraturan yang berlaku.</a:t>
            </a:r>
          </a:p>
          <a:p>
            <a:pPr marL="900113" indent="-900113">
              <a:buFont typeface="+mj-lt"/>
              <a:buAutoNum type="arabicPeriod" startAt="2"/>
            </a:pPr>
            <a:r>
              <a:rPr lang="id-ID" sz="3600" dirty="0"/>
              <a:t>Tidak ada penipuan dan kecurangan.</a:t>
            </a:r>
          </a:p>
          <a:p>
            <a:pPr marL="900113" indent="-900113">
              <a:buFont typeface="+mj-lt"/>
              <a:buAutoNum type="arabicPeriod" startAt="2"/>
            </a:pPr>
            <a:r>
              <a:rPr lang="id-ID" sz="3600" dirty="0"/>
              <a:t>Dijalankan dalam rangka mengoptimalkan keuntungan dan kesejahteraan masyarakat.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19</a:t>
            </a:fld>
            <a:endParaRPr lang="id-ID"/>
          </a:p>
        </p:txBody>
      </p:sp>
    </p:spTree>
    <p:extLst>
      <p:ext uri="{BB962C8B-B14F-4D97-AF65-F5344CB8AC3E}">
        <p14:creationId xmlns:p14="http://schemas.microsoft.com/office/powerpoint/2010/main" val="3936156456"/>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p:txBody>
          <a:bodyPr>
            <a:normAutofit fontScale="92500" lnSpcReduction="10000"/>
          </a:bodyPr>
          <a:lstStyle/>
          <a:p>
            <a:r>
              <a:rPr lang="id-ID" dirty="0"/>
              <a:t>Auditor independen adalah akuntan yang membuka jasa bidang akuntansi secara independen melalui lembaga Kantor Akuntan Publik (KAP), atau dalam bahasa Inggris disebut </a:t>
            </a:r>
            <a:r>
              <a:rPr lang="id-ID" i="1" dirty="0"/>
              <a:t>Accounting Firm.</a:t>
            </a:r>
          </a:p>
          <a:p>
            <a:r>
              <a:rPr lang="id-ID" dirty="0"/>
              <a:t>Jasa KAP mencakup antara lain: audit independen, konsultasi pajak, konsultasi manajemen, penyajian laporan keuangan, perancangan sistem informasi akuntansi, dan jasa keuangan lainnya.</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a:t>
            </a:fld>
            <a:endParaRPr lang="id-ID"/>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142984"/>
            <a:ext cx="8001056" cy="4786346"/>
          </a:xfrm>
        </p:spPr>
        <p:txBody>
          <a:bodyPr>
            <a:noAutofit/>
          </a:bodyPr>
          <a:lstStyle/>
          <a:p>
            <a:r>
              <a:rPr lang="id-ID" sz="3600" dirty="0"/>
              <a:t>Konsep yang sudah mengakar dalam literatur bisnis mengatakan bahwa fungsi utama bisnis adalah menghasilkan keuntungan. </a:t>
            </a:r>
          </a:p>
          <a:p>
            <a:r>
              <a:rPr lang="id-ID" sz="3600" dirty="0"/>
              <a:t>Tanpa keuntungan tidak mungkin bisnis mampu berkembang dengan baik dan sempurna.</a:t>
            </a:r>
          </a:p>
          <a:p>
            <a:endParaRPr lang="id-ID" sz="36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20</a:t>
            </a:fld>
            <a:endParaRPr lang="id-ID"/>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142984"/>
            <a:ext cx="8001056" cy="4786346"/>
          </a:xfrm>
        </p:spPr>
        <p:txBody>
          <a:bodyPr>
            <a:noAutofit/>
          </a:bodyPr>
          <a:lstStyle/>
          <a:p>
            <a:r>
              <a:rPr lang="id-ID" sz="2800" dirty="0"/>
              <a:t>Adam Smith, ahli ekonomi abad 18, dengan bukunya </a:t>
            </a:r>
            <a:r>
              <a:rPr lang="id-ID" sz="2800" i="1" dirty="0"/>
              <a:t>the Wealth of Nations </a:t>
            </a:r>
            <a:r>
              <a:rPr lang="id-ID" sz="2800" dirty="0"/>
              <a:t>mengatakan: setiap orang berkeinginan untuk meningkatkan sumber daya yang dimilikinya, dan melihat orang lain dari kaca mata kepentingan pribadinya. </a:t>
            </a:r>
          </a:p>
          <a:p>
            <a:r>
              <a:rPr lang="id-ID" sz="2800" dirty="0"/>
              <a:t>Smith meyakini bahwa kepentingan pribadi inilah yang membuat bisnis dan masyarakat berkembang dengan baik melalui menciptaan pasar bebas. </a:t>
            </a:r>
          </a:p>
          <a:p>
            <a:endParaRPr lang="id-ID" sz="28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21</a:t>
            </a:fld>
            <a:endParaRPr lang="id-ID"/>
          </a:p>
        </p:txBody>
      </p:sp>
    </p:spTree>
    <p:extLst>
      <p:ext uri="{BB962C8B-B14F-4D97-AF65-F5344CB8AC3E}">
        <p14:creationId xmlns:p14="http://schemas.microsoft.com/office/powerpoint/2010/main" val="3085568884"/>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571472" y="1214422"/>
            <a:ext cx="8286808" cy="4714908"/>
          </a:xfrm>
        </p:spPr>
        <p:txBody>
          <a:bodyPr>
            <a:noAutofit/>
          </a:bodyPr>
          <a:lstStyle/>
          <a:p>
            <a:r>
              <a:rPr lang="id-ID" dirty="0"/>
              <a:t>Dibalik pasar bebas akan muncul yang namanya “invisible hand” atau “tangan tak kentara”, yang secara alamiah akan mengatur pergerakan bisnis dan ekonomi.</a:t>
            </a:r>
          </a:p>
          <a:p>
            <a:r>
              <a:rPr lang="id-ID" dirty="0"/>
              <a:t>“The greatest good for the greatest number” hanya akan terjadi jika mekanisme pasar yang dilandasi oleh kepentingan pribadi diijinkan untuk beroperasi.</a:t>
            </a:r>
          </a:p>
          <a:p>
            <a:endParaRPr lang="id-ID"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22</a:t>
            </a:fld>
            <a:endParaRPr lang="id-ID"/>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500034" y="1071546"/>
            <a:ext cx="8286808" cy="5000660"/>
          </a:xfrm>
        </p:spPr>
        <p:txBody>
          <a:bodyPr>
            <a:noAutofit/>
          </a:bodyPr>
          <a:lstStyle/>
          <a:p>
            <a:r>
              <a:rPr lang="id-ID" sz="2700" dirty="0"/>
              <a:t>Namun demikian, menurut Adam Smith kepentingan pribadi hanya dibenarkan sepanjang tidak melanggar hukum dan prinsip-prinsip keadilan.</a:t>
            </a:r>
          </a:p>
          <a:p>
            <a:endParaRPr lang="id-ID" sz="1100" dirty="0"/>
          </a:p>
          <a:p>
            <a:pPr>
              <a:buNone/>
            </a:pPr>
            <a:r>
              <a:rPr lang="id-ID" sz="2600" b="1" i="1" dirty="0"/>
              <a:t>	“Setiap orang bebas untuk mewujudkan kepentingan pribadinya, menentukan jalan hidupnya sendiri, dan membawa modal serta bisnisnya untuk berkompetisi dengan orang lain, atau memerintahkan orang lain untuk menjalankan bisnisnya, sepanjang tidak melanggar hukum dan prinsip-prinsip keadilan”.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23</a:t>
            </a:fld>
            <a:endParaRPr lang="id-ID"/>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001056" cy="5000660"/>
          </a:xfrm>
        </p:spPr>
        <p:txBody>
          <a:bodyPr>
            <a:noAutofit/>
          </a:bodyPr>
          <a:lstStyle/>
          <a:p>
            <a:r>
              <a:rPr lang="id-ID" sz="2700" dirty="0"/>
              <a:t>Karena bisnis dibangun oleh masyarakat, maka harus diasumsikan bahwa bisnis dibangun untuk memberikan manfaat kepada masyarakat, karena tidak ada satu masyarakatpun atau kelompok manapun yang akan menciptakan institusi sosial untuk tujuan mencederai dirinya sendiri.</a:t>
            </a:r>
          </a:p>
          <a:p>
            <a:r>
              <a:rPr lang="id-ID" sz="2700" dirty="0"/>
              <a:t>Institusi bisnis/sosial yang dibangun masyarakat tidak lain ditujukan untuk membantu masyarakat dalam mengembangkan diri dan mempertahankan hidup.</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24</a:t>
            </a:fld>
            <a:endParaRPr lang="id-ID"/>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001056" cy="5000660"/>
          </a:xfrm>
        </p:spPr>
        <p:txBody>
          <a:bodyPr>
            <a:noAutofit/>
          </a:bodyPr>
          <a:lstStyle/>
          <a:p>
            <a:r>
              <a:rPr lang="id-ID" sz="2400" dirty="0"/>
              <a:t>Jika bisnis atau suatu institusi ternyata merugikan masyarakat, maka masyarakat akan memodifikasinya atau bahkan menutupnya.</a:t>
            </a:r>
          </a:p>
          <a:p>
            <a:r>
              <a:rPr lang="id-ID" sz="2400" dirty="0"/>
              <a:t>Yang dikatakan oleh Adam Smith tentang sistem ekonomi yang kompetitif, </a:t>
            </a:r>
            <a:r>
              <a:rPr lang="id-ID" sz="2400" i="1" dirty="0"/>
              <a:t>profit-motivated, </a:t>
            </a:r>
            <a:r>
              <a:rPr lang="id-ID" sz="2400" dirty="0"/>
              <a:t>dan bersifat bebas </a:t>
            </a:r>
            <a:r>
              <a:rPr lang="id-ID" sz="2400" i="1" dirty="0"/>
              <a:t>(free-enterprise)</a:t>
            </a:r>
            <a:r>
              <a:rPr lang="id-ID" sz="2400" dirty="0"/>
              <a:t>, alat yang efektif untuk mencapai tujuan yang menakjubkan, </a:t>
            </a:r>
            <a:r>
              <a:rPr lang="id-ID" sz="2400" b="1" dirty="0"/>
              <a:t>adalah dalam kontek tujuan dalam memberikan manfaat bagi manusia/masyarakat</a:t>
            </a:r>
            <a:r>
              <a:rPr lang="id-ID" sz="2400" dirty="0"/>
              <a:t>.</a:t>
            </a:r>
          </a:p>
          <a:p>
            <a:r>
              <a:rPr lang="id-ID" sz="2400" dirty="0"/>
              <a:t>Dalam sistem kapitalis, </a:t>
            </a:r>
            <a:r>
              <a:rPr lang="id-ID" sz="2400" i="1" dirty="0"/>
              <a:t>profit </a:t>
            </a:r>
            <a:r>
              <a:rPr lang="id-ID" sz="2400" dirty="0"/>
              <a:t>digunakan untuk memotivasi atau memberi insentif kepada enterprenur untuk memproduksi barang dan jasa.</a:t>
            </a:r>
            <a:r>
              <a:rPr lang="id-ID" sz="2700" dirty="0"/>
              <a:t>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25</a:t>
            </a:fld>
            <a:endParaRPr lang="id-ID"/>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214422"/>
            <a:ext cx="8001056" cy="4230802"/>
          </a:xfrm>
        </p:spPr>
        <p:txBody>
          <a:bodyPr>
            <a:noAutofit/>
          </a:bodyPr>
          <a:lstStyle/>
          <a:p>
            <a:r>
              <a:rPr lang="id-ID" dirty="0"/>
              <a:t>Dalam sistem kapitalis tetap disadari bahwa </a:t>
            </a:r>
            <a:r>
              <a:rPr lang="id-ID" i="1" dirty="0"/>
              <a:t>profit </a:t>
            </a:r>
            <a:r>
              <a:rPr lang="id-ID" dirty="0"/>
              <a:t>bukanlah segalanya, profit hanyalah alat untuk mencapai tujuan bisnis, dan sebagai alat, profit tidak seharusnya dijadikan sebagai </a:t>
            </a:r>
            <a:r>
              <a:rPr lang="id-ID" b="1" i="1" dirty="0"/>
              <a:t>sasaran utama</a:t>
            </a:r>
            <a:r>
              <a:rPr lang="id-ID" dirty="0"/>
              <a:t> dari bisnis, sasaran utamanya harus tetap kesejahteraan masyarakat.</a:t>
            </a:r>
          </a:p>
          <a:p>
            <a:endParaRPr lang="id-ID"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26</a:t>
            </a:fld>
            <a:endParaRPr lang="id-ID"/>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Profesi untuk Kantor Auditor Independen</a:t>
            </a:r>
            <a:br>
              <a:rPr lang="id-ID" dirty="0"/>
            </a:br>
            <a:r>
              <a:rPr lang="id-ID" dirty="0"/>
              <a:t>Ronald Duska Chapter 10</a:t>
            </a:r>
          </a:p>
        </p:txBody>
      </p:sp>
      <p:sp>
        <p:nvSpPr>
          <p:cNvPr id="3" name="Subtitle 2"/>
          <p:cNvSpPr>
            <a:spLocks noGrp="1"/>
          </p:cNvSpPr>
          <p:nvPr>
            <p:ph type="subTitle" idx="1"/>
          </p:nvPr>
        </p:nvSpPr>
        <p:spPr>
          <a:xfrm>
            <a:off x="642910" y="1071546"/>
            <a:ext cx="8001056" cy="5000660"/>
          </a:xfrm>
        </p:spPr>
        <p:txBody>
          <a:bodyPr>
            <a:noAutofit/>
          </a:bodyPr>
          <a:lstStyle/>
          <a:p>
            <a:r>
              <a:rPr lang="id-ID" sz="2800" dirty="0"/>
              <a:t>Auditor Independen diperlukan oleh masyarakat dan juga oleh pemerintah untuk memastikan validitas laporan keuangan perusahaan, utamanya perusahaan publik, untuk mencegah potensi terjadinya manipulasi informasi yang bisa merugikan masyarakat luas, terutama investor dan kreditor.</a:t>
            </a:r>
          </a:p>
          <a:p>
            <a:r>
              <a:rPr lang="id-ID" sz="2800" dirty="0"/>
              <a:t>Peran Auditor Independen adalah melayani kepentingan publik melalui pengawasan atas manajemen keuangan perusahaan, terutama perusahaan publik.</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27</a:t>
            </a:fld>
            <a:endParaRPr lang="id-ID"/>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428736"/>
            <a:ext cx="8001056" cy="4643470"/>
          </a:xfrm>
        </p:spPr>
        <p:txBody>
          <a:bodyPr>
            <a:noAutofit/>
          </a:bodyPr>
          <a:lstStyle/>
          <a:p>
            <a:r>
              <a:rPr lang="id-ID" sz="2800" dirty="0"/>
              <a:t>Etika bisnis dipraktikkan melalui produksi barang dan jasa untuk tujuan mensejahterakan masyarakat.</a:t>
            </a:r>
          </a:p>
          <a:p>
            <a:endParaRPr lang="id-ID" sz="2800" dirty="0"/>
          </a:p>
          <a:p>
            <a:r>
              <a:rPr lang="id-ID" sz="2800" dirty="0"/>
              <a:t>Etika Kantor Akuntan Publik atau auditor dipraktikkan melalui kejujuran dalam memenuhi kebutuhan masyarakat, sesuai dengan mandat yang telah diberikan oleh masyarakat.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28</a:t>
            </a:fld>
            <a:endParaRPr lang="id-ID"/>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428596" y="1071546"/>
            <a:ext cx="8358246" cy="5000660"/>
          </a:xfrm>
        </p:spPr>
        <p:txBody>
          <a:bodyPr>
            <a:noAutofit/>
          </a:bodyPr>
          <a:lstStyle/>
          <a:p>
            <a:pPr>
              <a:buNone/>
            </a:pPr>
            <a:r>
              <a:rPr lang="id-ID" sz="2800" dirty="0"/>
              <a:t>TANGGUNG JAWAB ETIKA KAP</a:t>
            </a:r>
          </a:p>
          <a:p>
            <a:r>
              <a:rPr lang="id-ID" sz="2800" dirty="0"/>
              <a:t>Pertanyaan: apa perbedaan tanggungjawab etika bisnis secara umum dan etika profesi KAP?</a:t>
            </a:r>
          </a:p>
          <a:p>
            <a:r>
              <a:rPr lang="id-ID" sz="2800" dirty="0"/>
              <a:t>Bisnis, melalui pemilik dan manajer, melakukan  hubungan bisnis dengan perorangan atau sekelompok orang secara bertanggungjawab. Hubungan bisnis yang bertanggungjawab menjadi landasan tanggungjawab etika antara bisnis dengan stakeholders dan masyarakat luas secara umum.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29</a:t>
            </a:fld>
            <a:endParaRPr lang="id-ID"/>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94B2-7AEE-41E2-B6FB-26D9F7537E3A}"/>
              </a:ext>
            </a:extLst>
          </p:cNvPr>
          <p:cNvSpPr>
            <a:spLocks noGrp="1"/>
          </p:cNvSpPr>
          <p:nvPr>
            <p:ph type="ctrTitle"/>
          </p:nvPr>
        </p:nvSpPr>
        <p:spPr>
          <a:xfrm>
            <a:off x="0" y="1"/>
            <a:ext cx="9144000" cy="764703"/>
          </a:xfrm>
        </p:spPr>
        <p:txBody>
          <a:bodyPr/>
          <a:lstStyle/>
          <a:p>
            <a:r>
              <a:rPr lang="id-ID" dirty="0"/>
              <a:t>Etika Profesi untuk Auditor Independen</a:t>
            </a:r>
          </a:p>
        </p:txBody>
      </p:sp>
      <p:sp>
        <p:nvSpPr>
          <p:cNvPr id="3" name="Subtitle 2">
            <a:extLst>
              <a:ext uri="{FF2B5EF4-FFF2-40B4-BE49-F238E27FC236}">
                <a16:creationId xmlns:a16="http://schemas.microsoft.com/office/drawing/2014/main" id="{EF4FA64B-F6E2-4A08-8CCB-7D73CB669CD5}"/>
              </a:ext>
            </a:extLst>
          </p:cNvPr>
          <p:cNvSpPr>
            <a:spLocks noGrp="1"/>
          </p:cNvSpPr>
          <p:nvPr>
            <p:ph type="subTitle" idx="1"/>
          </p:nvPr>
        </p:nvSpPr>
        <p:spPr>
          <a:xfrm>
            <a:off x="642910" y="908720"/>
            <a:ext cx="8001056" cy="5020610"/>
          </a:xfrm>
        </p:spPr>
        <p:txBody>
          <a:bodyPr/>
          <a:lstStyle/>
          <a:p>
            <a:r>
              <a:rPr lang="id-ID" dirty="0"/>
              <a:t>Di Indonesia, badan yang menaungi praktik Auditor Independen adalah Ikatan Akuntan Publik Indonesia (IAPI).</a:t>
            </a:r>
          </a:p>
          <a:p>
            <a:endParaRPr lang="id-ID" dirty="0"/>
          </a:p>
          <a:p>
            <a:endParaRPr lang="id-ID" dirty="0"/>
          </a:p>
        </p:txBody>
      </p:sp>
      <p:sp>
        <p:nvSpPr>
          <p:cNvPr id="4" name="Slide Number Placeholder 3">
            <a:extLst>
              <a:ext uri="{FF2B5EF4-FFF2-40B4-BE49-F238E27FC236}">
                <a16:creationId xmlns:a16="http://schemas.microsoft.com/office/drawing/2014/main" id="{60C5D7A4-B717-4E1D-8D8E-B8D2C95DA359}"/>
              </a:ext>
            </a:extLst>
          </p:cNvPr>
          <p:cNvSpPr>
            <a:spLocks noGrp="1"/>
          </p:cNvSpPr>
          <p:nvPr>
            <p:ph type="sldNum" sz="quarter" idx="10"/>
          </p:nvPr>
        </p:nvSpPr>
        <p:spPr/>
        <p:txBody>
          <a:bodyPr/>
          <a:lstStyle/>
          <a:p>
            <a:fld id="{7E80B500-E6EF-4D9C-BCB4-43EF6BCDB388}" type="slidenum">
              <a:rPr lang="id-ID" smtClean="0"/>
              <a:pPr/>
              <a:t>3</a:t>
            </a:fld>
            <a:endParaRPr lang="id-ID"/>
          </a:p>
        </p:txBody>
      </p:sp>
      <p:pic>
        <p:nvPicPr>
          <p:cNvPr id="5" name="Picture 4">
            <a:extLst>
              <a:ext uri="{FF2B5EF4-FFF2-40B4-BE49-F238E27FC236}">
                <a16:creationId xmlns:a16="http://schemas.microsoft.com/office/drawing/2014/main" id="{08FB3F24-6E1A-475D-95B4-B3EC88822F79}"/>
              </a:ext>
            </a:extLst>
          </p:cNvPr>
          <p:cNvPicPr>
            <a:picLocks noChangeAspect="1"/>
          </p:cNvPicPr>
          <p:nvPr/>
        </p:nvPicPr>
        <p:blipFill rotWithShape="1">
          <a:blip r:embed="rId2" cstate="print"/>
          <a:srcRect l="8662" t="21134" r="36213" b="7979"/>
          <a:stretch/>
        </p:blipFill>
        <p:spPr>
          <a:xfrm>
            <a:off x="2159732" y="2852936"/>
            <a:ext cx="4824536" cy="3200918"/>
          </a:xfrm>
          <a:prstGeom prst="rect">
            <a:avLst/>
          </a:prstGeom>
          <a:ln w="28575">
            <a:solidFill>
              <a:schemeClr val="tx1"/>
            </a:solidFill>
          </a:ln>
        </p:spPr>
      </p:pic>
    </p:spTree>
    <p:extLst>
      <p:ext uri="{BB962C8B-B14F-4D97-AF65-F5344CB8AC3E}">
        <p14:creationId xmlns:p14="http://schemas.microsoft.com/office/powerpoint/2010/main" val="880834068"/>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001056" cy="5000660"/>
          </a:xfrm>
        </p:spPr>
        <p:txBody>
          <a:bodyPr>
            <a:noAutofit/>
          </a:bodyPr>
          <a:lstStyle/>
          <a:p>
            <a:pPr>
              <a:buNone/>
            </a:pPr>
            <a:r>
              <a:rPr lang="id-ID" sz="2300" dirty="0"/>
              <a:t>TANGGUNG JAWAB ETIKA KAP</a:t>
            </a:r>
          </a:p>
          <a:p>
            <a:r>
              <a:rPr lang="id-ID" sz="2300" dirty="0"/>
              <a:t>Tanggungjawab etika juga berlaku bagi KAP, meskipun keuntungan memang mutlak diperlukan untuk keberlangsungan KAP, tetapi tanggungjawab etika adalah melampaui tujuan perolehan keuntungan.</a:t>
            </a:r>
          </a:p>
          <a:p>
            <a:r>
              <a:rPr lang="id-ID" sz="2300" dirty="0"/>
              <a:t>Akuntansi adalah industri jasa yang kehadirannya harus memberikan manfaat kepada klien dan kepada masyarakat umum.</a:t>
            </a:r>
          </a:p>
          <a:p>
            <a:r>
              <a:rPr lang="id-ID" sz="2300" dirty="0"/>
              <a:t>Mencederai kepentingan klien dan masyarakat atas nama laba (profit) akan berbenturan dengan tujuan bisnis KAP, yaitu mensejahterakan stakeholders, sesuai dengan mandat yang diberikan oleh masyarakat kepada KAP.</a:t>
            </a:r>
          </a:p>
        </p:txBody>
      </p:sp>
      <p:sp>
        <p:nvSpPr>
          <p:cNvPr id="4" name="Slide Number Placeholder 3"/>
          <p:cNvSpPr>
            <a:spLocks noGrp="1"/>
          </p:cNvSpPr>
          <p:nvPr>
            <p:ph type="sldNum" sz="quarter" idx="10"/>
          </p:nvPr>
        </p:nvSpPr>
        <p:spPr/>
        <p:txBody>
          <a:bodyPr/>
          <a:lstStyle/>
          <a:p>
            <a:fld id="{7E80B500-E6EF-4D9C-BCB4-43EF6BCDB388}" type="slidenum">
              <a:rPr lang="id-ID" smtClean="0"/>
              <a:pPr/>
              <a:t>30</a:t>
            </a:fld>
            <a:endParaRPr lang="id-ID"/>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001056" cy="5000660"/>
          </a:xfrm>
        </p:spPr>
        <p:txBody>
          <a:bodyPr>
            <a:noAutofit/>
          </a:bodyPr>
          <a:lstStyle/>
          <a:p>
            <a:pPr>
              <a:buNone/>
            </a:pPr>
            <a:r>
              <a:rPr lang="id-ID" sz="2400" b="1" dirty="0"/>
              <a:t>TANGGUNG JAWAB ETIKA KAP</a:t>
            </a:r>
          </a:p>
          <a:p>
            <a:r>
              <a:rPr lang="id-ID" sz="2400" dirty="0"/>
              <a:t>KAP yang baik adalah yang mampu memberikan potret sejelas mungkin tentang kondisi keuangan perusahaan yang diaudit dan atau yang mampu menguji kewajaran laporan keuangan perusahaan dengan seobjektif mungkin. </a:t>
            </a:r>
          </a:p>
          <a:p>
            <a:endParaRPr lang="id-ID" sz="2400" dirty="0"/>
          </a:p>
          <a:p>
            <a:pPr>
              <a:buNone/>
            </a:pPr>
            <a:r>
              <a:rPr lang="id-ID" sz="2400" b="1" dirty="0"/>
              <a:t>KRISIS PROFESI AKUNTANSI</a:t>
            </a:r>
          </a:p>
          <a:p>
            <a:r>
              <a:rPr lang="id-ID" sz="2400" dirty="0"/>
              <a:t>Skenario manipulatif KAP Arthur Andersen dengan kliennya Enron telah menghadirkan potret yang sangat jelas bahwa sangat naif untuk berfikir bahwa KAP tidak sarat dengan manipulasi motif keuangan.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31</a:t>
            </a:fld>
            <a:endParaRPr lang="id-ID"/>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001056" cy="5000660"/>
          </a:xfrm>
        </p:spPr>
        <p:txBody>
          <a:bodyPr>
            <a:noAutofit/>
          </a:bodyPr>
          <a:lstStyle/>
          <a:p>
            <a:pPr>
              <a:buNone/>
            </a:pPr>
            <a:r>
              <a:rPr lang="id-ID" sz="2400" b="1" dirty="0"/>
              <a:t>KRISIS PROFESI AKUNTANSI</a:t>
            </a:r>
          </a:p>
          <a:p>
            <a:r>
              <a:rPr lang="id-ID" sz="2400" dirty="0"/>
              <a:t>Tekanan untuk memaksimalkan pendapatan telah menempatkan profesi akuntansi berada dalam situasi krisis.</a:t>
            </a:r>
          </a:p>
          <a:p>
            <a:r>
              <a:rPr lang="id-ID" sz="2400" dirty="0"/>
              <a:t>Sebelum kasus Enron muncul, telah disadari adanya krisis dalam profesi akuntansi yang telah berjalan cukup panjang. Abraham J. Briloff dalam artikelnya </a:t>
            </a:r>
            <a:r>
              <a:rPr lang="id-ID" sz="2400" i="1" dirty="0"/>
              <a:t>Accounting Today </a:t>
            </a:r>
            <a:r>
              <a:rPr lang="id-ID" sz="2400" dirty="0"/>
              <a:t>menuliskan tentang kesenjangan yang cukup memprihatinkan antara apa yang dilakukan dalam profesi akuntansi dengan apa yang seharusnya dilakukan (gap between the “is” and the “ought” of the accounting profession.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32</a:t>
            </a:fld>
            <a:endParaRPr lang="id-ID"/>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a:xfrm>
            <a:off x="642910" y="1071546"/>
            <a:ext cx="8001056" cy="5000660"/>
          </a:xfrm>
        </p:spPr>
        <p:txBody>
          <a:bodyPr>
            <a:noAutofit/>
          </a:bodyPr>
          <a:lstStyle/>
          <a:p>
            <a:pPr>
              <a:buNone/>
            </a:pPr>
            <a:r>
              <a:rPr lang="id-ID" sz="2600" b="1" dirty="0"/>
              <a:t>KRISIS PROFESI AKUNTANSI</a:t>
            </a:r>
          </a:p>
          <a:p>
            <a:r>
              <a:rPr lang="id-ID" sz="2600" dirty="0"/>
              <a:t>Sebelum kasus Enron dan KAP Andersen muncul dan telah membuatnya kolaps, John Bogle juga menulis sebuah artikel dengan judul yang sangat tepat “Public Accounting: Profession or Business?”</a:t>
            </a:r>
          </a:p>
          <a:p>
            <a:pPr algn="just"/>
            <a:r>
              <a:rPr lang="id-ID" sz="2600" dirty="0"/>
              <a:t>Boggle menyebutkan adanya sejumlah faktor yang merontokkan dedikasi KAP terhadap profesinya, kemudian terjerembab dalam dalam arena </a:t>
            </a:r>
            <a:r>
              <a:rPr lang="id-ID" sz="2600" i="1" dirty="0"/>
              <a:t>profit-maximizing operation, </a:t>
            </a:r>
            <a:r>
              <a:rPr lang="id-ID" sz="2600" dirty="0"/>
              <a:t>yaitu godaan keuangan yang bisa diraih melalui rekayasa manipulatif informasi akuntansi.</a:t>
            </a:r>
          </a:p>
        </p:txBody>
      </p:sp>
      <p:sp>
        <p:nvSpPr>
          <p:cNvPr id="4" name="Slide Number Placeholder 3"/>
          <p:cNvSpPr>
            <a:spLocks noGrp="1"/>
          </p:cNvSpPr>
          <p:nvPr>
            <p:ph type="sldNum" sz="quarter" idx="10"/>
          </p:nvPr>
        </p:nvSpPr>
        <p:spPr/>
        <p:txBody>
          <a:bodyPr/>
          <a:lstStyle/>
          <a:p>
            <a:fld id="{7E80B500-E6EF-4D9C-BCB4-43EF6BCDB388}" type="slidenum">
              <a:rPr lang="id-ID" smtClean="0"/>
              <a:pPr/>
              <a:t>33</a:t>
            </a:fld>
            <a:endParaRPr lang="id-ID"/>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00306"/>
            <a:ext cx="9144000" cy="1000107"/>
          </a:xfrm>
        </p:spPr>
        <p:txBody>
          <a:bodyPr/>
          <a:lstStyle/>
          <a:p>
            <a:r>
              <a:rPr lang="id-ID" dirty="0"/>
              <a:t>Terimakasih</a:t>
            </a:r>
          </a:p>
        </p:txBody>
      </p:sp>
      <p:sp>
        <p:nvSpPr>
          <p:cNvPr id="4" name="Slide Number Placeholder 3"/>
          <p:cNvSpPr>
            <a:spLocks noGrp="1"/>
          </p:cNvSpPr>
          <p:nvPr>
            <p:ph type="sldNum" sz="quarter" idx="10"/>
          </p:nvPr>
        </p:nvSpPr>
        <p:spPr/>
        <p:txBody>
          <a:bodyPr/>
          <a:lstStyle/>
          <a:p>
            <a:fld id="{7E80B500-E6EF-4D9C-BCB4-43EF6BCDB388}" type="slidenum">
              <a:rPr lang="id-ID" smtClean="0"/>
              <a:pPr/>
              <a:t>34</a:t>
            </a:fld>
            <a:endParaRPr lang="id-ID"/>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F4EAFE6-6253-400C-91E0-1DF453436D5A}"/>
              </a:ext>
            </a:extLst>
          </p:cNvPr>
          <p:cNvSpPr>
            <a:spLocks noGrp="1"/>
          </p:cNvSpPr>
          <p:nvPr>
            <p:ph type="subTitle" idx="1"/>
          </p:nvPr>
        </p:nvSpPr>
        <p:spPr>
          <a:xfrm>
            <a:off x="642910" y="1124744"/>
            <a:ext cx="8001056" cy="4804586"/>
          </a:xfrm>
        </p:spPr>
        <p:txBody>
          <a:bodyPr/>
          <a:lstStyle/>
          <a:p>
            <a:r>
              <a:rPr lang="id-ID" dirty="0"/>
              <a:t>Auditor independen diperlukan karena adanya potensi kesalahan pada penyajian laporan keuangan.</a:t>
            </a:r>
          </a:p>
          <a:p>
            <a:r>
              <a:rPr lang="id-ID" dirty="0"/>
              <a:t>Kesalahan penyajian laporan keuangan bisa disebabkan karena dua faktor:</a:t>
            </a:r>
          </a:p>
          <a:p>
            <a:pPr marL="1165225" indent="-722313">
              <a:buFont typeface="+mj-lt"/>
              <a:buAutoNum type="arabicPeriod"/>
            </a:pPr>
            <a:r>
              <a:rPr lang="id-ID" dirty="0"/>
              <a:t>Kesalahan tidak disengaja (error)</a:t>
            </a:r>
          </a:p>
          <a:p>
            <a:pPr marL="1165225" indent="-722313">
              <a:buFont typeface="+mj-lt"/>
              <a:buAutoNum type="arabicPeriod"/>
            </a:pPr>
            <a:r>
              <a:rPr lang="id-ID" dirty="0"/>
              <a:t>Kesalahan disengaja (fraud/kecurangan).</a:t>
            </a:r>
          </a:p>
        </p:txBody>
      </p:sp>
      <p:sp>
        <p:nvSpPr>
          <p:cNvPr id="4" name="Slide Number Placeholder 3">
            <a:extLst>
              <a:ext uri="{FF2B5EF4-FFF2-40B4-BE49-F238E27FC236}">
                <a16:creationId xmlns:a16="http://schemas.microsoft.com/office/drawing/2014/main" id="{EFB92A67-DE84-43CC-B603-40AE13963222}"/>
              </a:ext>
            </a:extLst>
          </p:cNvPr>
          <p:cNvSpPr>
            <a:spLocks noGrp="1"/>
          </p:cNvSpPr>
          <p:nvPr>
            <p:ph type="sldNum" sz="quarter" idx="10"/>
          </p:nvPr>
        </p:nvSpPr>
        <p:spPr/>
        <p:txBody>
          <a:bodyPr/>
          <a:lstStyle/>
          <a:p>
            <a:fld id="{7E80B500-E6EF-4D9C-BCB4-43EF6BCDB388}" type="slidenum">
              <a:rPr lang="id-ID" smtClean="0"/>
              <a:pPr/>
              <a:t>4</a:t>
            </a:fld>
            <a:endParaRPr lang="id-ID"/>
          </a:p>
        </p:txBody>
      </p:sp>
      <p:sp>
        <p:nvSpPr>
          <p:cNvPr id="5" name="Title 1">
            <a:extLst>
              <a:ext uri="{FF2B5EF4-FFF2-40B4-BE49-F238E27FC236}">
                <a16:creationId xmlns:a16="http://schemas.microsoft.com/office/drawing/2014/main" id="{6DD5E3E6-2275-4610-8035-7374074DDEF6}"/>
              </a:ext>
            </a:extLst>
          </p:cNvPr>
          <p:cNvSpPr>
            <a:spLocks noGrp="1"/>
          </p:cNvSpPr>
          <p:nvPr>
            <p:ph type="ctrTitle"/>
          </p:nvPr>
        </p:nvSpPr>
        <p:spPr>
          <a:xfrm>
            <a:off x="0" y="1"/>
            <a:ext cx="9144000" cy="836712"/>
          </a:xfrm>
        </p:spPr>
        <p:txBody>
          <a:bodyPr/>
          <a:lstStyle/>
          <a:p>
            <a:r>
              <a:rPr lang="id-ID" dirty="0"/>
              <a:t>Etika Profesi untuk Auditor Independen</a:t>
            </a:r>
          </a:p>
        </p:txBody>
      </p:sp>
    </p:spTree>
    <p:extLst>
      <p:ext uri="{BB962C8B-B14F-4D97-AF65-F5344CB8AC3E}">
        <p14:creationId xmlns:p14="http://schemas.microsoft.com/office/powerpoint/2010/main" val="1690446966"/>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p:txBody>
          <a:bodyPr>
            <a:normAutofit/>
          </a:bodyPr>
          <a:lstStyle/>
          <a:p>
            <a:r>
              <a:rPr lang="id-ID" dirty="0"/>
              <a:t>Tahun 1997, Senat Amerika, melalui komite bidang Pelaporan dan Akuntansi, mengeluarkan laporan dengan judul “the Accounting Establishment”.</a:t>
            </a:r>
          </a:p>
          <a:p>
            <a:r>
              <a:rPr lang="id-ID" dirty="0"/>
              <a:t>Isi dari the Accounting Establishment adalah berupa penegasan tentang pentingnya peningkatan </a:t>
            </a:r>
            <a:r>
              <a:rPr lang="id-ID" b="1" dirty="0"/>
              <a:t>profesionalisme dan independesi auditor</a:t>
            </a:r>
            <a:r>
              <a:rPr lang="id-ID" dirty="0"/>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5</a:t>
            </a:fld>
            <a:endParaRPr lang="id-ID"/>
          </a:p>
        </p:txBody>
      </p:sp>
    </p:spTree>
    <p:extLst>
      <p:ext uri="{BB962C8B-B14F-4D97-AF65-F5344CB8AC3E}">
        <p14:creationId xmlns:p14="http://schemas.microsoft.com/office/powerpoint/2010/main" val="2258648783"/>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9A55F-8A04-4A2F-AD3B-CD154369DDD2}"/>
              </a:ext>
            </a:extLst>
          </p:cNvPr>
          <p:cNvSpPr>
            <a:spLocks noGrp="1"/>
          </p:cNvSpPr>
          <p:nvPr>
            <p:ph type="ctrTitle"/>
          </p:nvPr>
        </p:nvSpPr>
        <p:spPr>
          <a:xfrm>
            <a:off x="0" y="1"/>
            <a:ext cx="9144000" cy="692695"/>
          </a:xfrm>
        </p:spPr>
        <p:txBody>
          <a:bodyPr/>
          <a:lstStyle/>
          <a:p>
            <a:r>
              <a:rPr lang="id-ID" dirty="0"/>
              <a:t>Etika Profesi untuk Auditor Independen</a:t>
            </a:r>
          </a:p>
        </p:txBody>
      </p:sp>
      <p:sp>
        <p:nvSpPr>
          <p:cNvPr id="3" name="Subtitle 2">
            <a:extLst>
              <a:ext uri="{FF2B5EF4-FFF2-40B4-BE49-F238E27FC236}">
                <a16:creationId xmlns:a16="http://schemas.microsoft.com/office/drawing/2014/main" id="{36B58DCB-B108-447E-B6B2-AD73DCDFDDD1}"/>
              </a:ext>
            </a:extLst>
          </p:cNvPr>
          <p:cNvSpPr>
            <a:spLocks noGrp="1"/>
          </p:cNvSpPr>
          <p:nvPr>
            <p:ph type="subTitle" idx="1"/>
          </p:nvPr>
        </p:nvSpPr>
        <p:spPr>
          <a:xfrm>
            <a:off x="642910" y="1052736"/>
            <a:ext cx="8001056" cy="4248472"/>
          </a:xfrm>
        </p:spPr>
        <p:txBody>
          <a:bodyPr>
            <a:normAutofit/>
          </a:bodyPr>
          <a:lstStyle/>
          <a:p>
            <a:r>
              <a:rPr lang="id-ID" sz="3600" dirty="0"/>
              <a:t>Kriteria kebenaran/kewajaran laporan keuangan:</a:t>
            </a:r>
          </a:p>
          <a:p>
            <a:pPr marL="1254125" indent="-811213">
              <a:buFont typeface="+mj-lt"/>
              <a:buAutoNum type="arabicPeriod"/>
            </a:pPr>
            <a:r>
              <a:rPr lang="id-ID" sz="3600" dirty="0"/>
              <a:t>Laporan sesuai dengan bukti pendukung.</a:t>
            </a:r>
          </a:p>
          <a:p>
            <a:pPr marL="1254125" indent="-811213">
              <a:buFont typeface="+mj-lt"/>
              <a:buAutoNum type="arabicPeriod"/>
            </a:pPr>
            <a:r>
              <a:rPr lang="id-ID" sz="3600" dirty="0"/>
              <a:t>Laporan sesuai dengan Standar Akuntansi Keuangan (SAK)</a:t>
            </a:r>
          </a:p>
          <a:p>
            <a:endParaRPr lang="id-ID" sz="3600" dirty="0"/>
          </a:p>
        </p:txBody>
      </p:sp>
      <p:sp>
        <p:nvSpPr>
          <p:cNvPr id="4" name="Slide Number Placeholder 3">
            <a:extLst>
              <a:ext uri="{FF2B5EF4-FFF2-40B4-BE49-F238E27FC236}">
                <a16:creationId xmlns:a16="http://schemas.microsoft.com/office/drawing/2014/main" id="{A32471EE-F494-42E4-93F8-544F43202C33}"/>
              </a:ext>
            </a:extLst>
          </p:cNvPr>
          <p:cNvSpPr>
            <a:spLocks noGrp="1"/>
          </p:cNvSpPr>
          <p:nvPr>
            <p:ph type="sldNum" sz="quarter" idx="10"/>
          </p:nvPr>
        </p:nvSpPr>
        <p:spPr/>
        <p:txBody>
          <a:bodyPr/>
          <a:lstStyle/>
          <a:p>
            <a:fld id="{7E80B500-E6EF-4D9C-BCB4-43EF6BCDB388}" type="slidenum">
              <a:rPr lang="id-ID" smtClean="0"/>
              <a:pPr/>
              <a:t>6</a:t>
            </a:fld>
            <a:endParaRPr lang="id-ID"/>
          </a:p>
        </p:txBody>
      </p:sp>
    </p:spTree>
    <p:extLst>
      <p:ext uri="{BB962C8B-B14F-4D97-AF65-F5344CB8AC3E}">
        <p14:creationId xmlns:p14="http://schemas.microsoft.com/office/powerpoint/2010/main" val="4035912682"/>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9A55F-8A04-4A2F-AD3B-CD154369DDD2}"/>
              </a:ext>
            </a:extLst>
          </p:cNvPr>
          <p:cNvSpPr>
            <a:spLocks noGrp="1"/>
          </p:cNvSpPr>
          <p:nvPr>
            <p:ph type="ctrTitle"/>
          </p:nvPr>
        </p:nvSpPr>
        <p:spPr>
          <a:xfrm>
            <a:off x="0" y="1"/>
            <a:ext cx="9144000" cy="692695"/>
          </a:xfrm>
        </p:spPr>
        <p:txBody>
          <a:bodyPr/>
          <a:lstStyle/>
          <a:p>
            <a:r>
              <a:rPr lang="id-ID" dirty="0"/>
              <a:t>Etika Profesi untuk Auditor Independen</a:t>
            </a:r>
          </a:p>
        </p:txBody>
      </p:sp>
      <p:sp>
        <p:nvSpPr>
          <p:cNvPr id="3" name="Subtitle 2">
            <a:extLst>
              <a:ext uri="{FF2B5EF4-FFF2-40B4-BE49-F238E27FC236}">
                <a16:creationId xmlns:a16="http://schemas.microsoft.com/office/drawing/2014/main" id="{36B58DCB-B108-447E-B6B2-AD73DCDFDDD1}"/>
              </a:ext>
            </a:extLst>
          </p:cNvPr>
          <p:cNvSpPr>
            <a:spLocks noGrp="1"/>
          </p:cNvSpPr>
          <p:nvPr>
            <p:ph type="subTitle" idx="1"/>
          </p:nvPr>
        </p:nvSpPr>
        <p:spPr>
          <a:xfrm>
            <a:off x="642910" y="980728"/>
            <a:ext cx="8001056" cy="4948602"/>
          </a:xfrm>
        </p:spPr>
        <p:txBody>
          <a:bodyPr>
            <a:normAutofit lnSpcReduction="10000"/>
          </a:bodyPr>
          <a:lstStyle/>
          <a:p>
            <a:r>
              <a:rPr lang="id-ID" dirty="0"/>
              <a:t>Bukti pendukung laporan keuangan terdiri dari:</a:t>
            </a:r>
          </a:p>
          <a:p>
            <a:pPr marL="1165225" indent="-722313">
              <a:buFont typeface="+mj-lt"/>
              <a:buAutoNum type="arabicPeriod"/>
              <a:tabLst>
                <a:tab pos="1165225" algn="l"/>
              </a:tabLst>
            </a:pPr>
            <a:r>
              <a:rPr lang="id-ID" dirty="0"/>
              <a:t>Bukti pembukuan, yaitu seluruh catatan akuntansi yang dibuat oleh perusahaan, termasuk bukti transaksi.</a:t>
            </a:r>
          </a:p>
          <a:p>
            <a:pPr marL="1165225" indent="-722313">
              <a:buFont typeface="+mj-lt"/>
              <a:buAutoNum type="arabicPeriod"/>
              <a:tabLst>
                <a:tab pos="1165225" algn="l"/>
              </a:tabLst>
            </a:pPr>
            <a:r>
              <a:rPr lang="id-ID" dirty="0"/>
              <a:t>Bukti penguat, yaitu bukti-bukti yang menguatkan catatan akuntansi, seperti bukti fisik, bukti konfirmasi dan seterusnya.</a:t>
            </a:r>
          </a:p>
          <a:p>
            <a:endParaRPr lang="id-ID" dirty="0"/>
          </a:p>
        </p:txBody>
      </p:sp>
      <p:sp>
        <p:nvSpPr>
          <p:cNvPr id="4" name="Slide Number Placeholder 3">
            <a:extLst>
              <a:ext uri="{FF2B5EF4-FFF2-40B4-BE49-F238E27FC236}">
                <a16:creationId xmlns:a16="http://schemas.microsoft.com/office/drawing/2014/main" id="{A32471EE-F494-42E4-93F8-544F43202C33}"/>
              </a:ext>
            </a:extLst>
          </p:cNvPr>
          <p:cNvSpPr>
            <a:spLocks noGrp="1"/>
          </p:cNvSpPr>
          <p:nvPr>
            <p:ph type="sldNum" sz="quarter" idx="10"/>
          </p:nvPr>
        </p:nvSpPr>
        <p:spPr/>
        <p:txBody>
          <a:bodyPr/>
          <a:lstStyle/>
          <a:p>
            <a:fld id="{7E80B500-E6EF-4D9C-BCB4-43EF6BCDB388}" type="slidenum">
              <a:rPr lang="id-ID" smtClean="0"/>
              <a:pPr/>
              <a:t>7</a:t>
            </a:fld>
            <a:endParaRPr lang="id-ID"/>
          </a:p>
        </p:txBody>
      </p:sp>
    </p:spTree>
    <p:extLst>
      <p:ext uri="{BB962C8B-B14F-4D97-AF65-F5344CB8AC3E}">
        <p14:creationId xmlns:p14="http://schemas.microsoft.com/office/powerpoint/2010/main" val="4129513750"/>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9A55F-8A04-4A2F-AD3B-CD154369DDD2}"/>
              </a:ext>
            </a:extLst>
          </p:cNvPr>
          <p:cNvSpPr>
            <a:spLocks noGrp="1"/>
          </p:cNvSpPr>
          <p:nvPr>
            <p:ph type="ctrTitle"/>
          </p:nvPr>
        </p:nvSpPr>
        <p:spPr>
          <a:xfrm>
            <a:off x="0" y="1"/>
            <a:ext cx="9144000" cy="692695"/>
          </a:xfrm>
        </p:spPr>
        <p:txBody>
          <a:bodyPr/>
          <a:lstStyle/>
          <a:p>
            <a:r>
              <a:rPr lang="id-ID" dirty="0"/>
              <a:t>Etika Profesi untuk Auditor Independen</a:t>
            </a:r>
          </a:p>
        </p:txBody>
      </p:sp>
      <p:sp>
        <p:nvSpPr>
          <p:cNvPr id="3" name="Subtitle 2">
            <a:extLst>
              <a:ext uri="{FF2B5EF4-FFF2-40B4-BE49-F238E27FC236}">
                <a16:creationId xmlns:a16="http://schemas.microsoft.com/office/drawing/2014/main" id="{36B58DCB-B108-447E-B6B2-AD73DCDFDDD1}"/>
              </a:ext>
            </a:extLst>
          </p:cNvPr>
          <p:cNvSpPr>
            <a:spLocks noGrp="1"/>
          </p:cNvSpPr>
          <p:nvPr>
            <p:ph type="subTitle" idx="1"/>
          </p:nvPr>
        </p:nvSpPr>
        <p:spPr>
          <a:xfrm>
            <a:off x="642910" y="980728"/>
            <a:ext cx="8001056" cy="4948602"/>
          </a:xfrm>
        </p:spPr>
        <p:txBody>
          <a:bodyPr>
            <a:normAutofit lnSpcReduction="10000"/>
          </a:bodyPr>
          <a:lstStyle/>
          <a:p>
            <a:pPr marL="722313" indent="-722313">
              <a:buFont typeface="+mj-lt"/>
              <a:buAutoNum type="arabicPeriod"/>
            </a:pPr>
            <a:r>
              <a:rPr lang="id-ID" dirty="0"/>
              <a:t>Auditor independen harus bekerja secara profesional, sesuai dengan Standar Profesional Akuntan Publik (SPAP).</a:t>
            </a:r>
          </a:p>
          <a:p>
            <a:pPr marL="722313" indent="-722313">
              <a:buFont typeface="+mj-lt"/>
              <a:buAutoNum type="arabicPeriod"/>
            </a:pPr>
            <a:r>
              <a:rPr lang="id-ID" dirty="0"/>
              <a:t>SPAP adalah standar praktik akuntan publik (auditor independen) yang diterbitkan oleh IAPI.</a:t>
            </a:r>
          </a:p>
          <a:p>
            <a:pPr marL="722313" indent="-722313">
              <a:buFont typeface="+mj-lt"/>
              <a:buAutoNum type="arabicPeriod"/>
            </a:pPr>
            <a:r>
              <a:rPr lang="id-ID" dirty="0"/>
              <a:t>Auditor independen wajib mencegah potensi penerbitan laporan keuangan yang menyesatkan penggunanya.</a:t>
            </a:r>
          </a:p>
        </p:txBody>
      </p:sp>
      <p:sp>
        <p:nvSpPr>
          <p:cNvPr id="4" name="Slide Number Placeholder 3">
            <a:extLst>
              <a:ext uri="{FF2B5EF4-FFF2-40B4-BE49-F238E27FC236}">
                <a16:creationId xmlns:a16="http://schemas.microsoft.com/office/drawing/2014/main" id="{A32471EE-F494-42E4-93F8-544F43202C33}"/>
              </a:ext>
            </a:extLst>
          </p:cNvPr>
          <p:cNvSpPr>
            <a:spLocks noGrp="1"/>
          </p:cNvSpPr>
          <p:nvPr>
            <p:ph type="sldNum" sz="quarter" idx="10"/>
          </p:nvPr>
        </p:nvSpPr>
        <p:spPr/>
        <p:txBody>
          <a:bodyPr/>
          <a:lstStyle/>
          <a:p>
            <a:fld id="{7E80B500-E6EF-4D9C-BCB4-43EF6BCDB388}" type="slidenum">
              <a:rPr lang="id-ID" smtClean="0"/>
              <a:pPr/>
              <a:t>8</a:t>
            </a:fld>
            <a:endParaRPr lang="id-ID"/>
          </a:p>
        </p:txBody>
      </p:sp>
    </p:spTree>
    <p:extLst>
      <p:ext uri="{BB962C8B-B14F-4D97-AF65-F5344CB8AC3E}">
        <p14:creationId xmlns:p14="http://schemas.microsoft.com/office/powerpoint/2010/main" val="841777950"/>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Etika Profesi untuk Auditor Independen</a:t>
            </a:r>
          </a:p>
        </p:txBody>
      </p:sp>
      <p:sp>
        <p:nvSpPr>
          <p:cNvPr id="3" name="Subtitle 2"/>
          <p:cNvSpPr>
            <a:spLocks noGrp="1"/>
          </p:cNvSpPr>
          <p:nvPr>
            <p:ph type="subTitle" idx="1"/>
          </p:nvPr>
        </p:nvSpPr>
        <p:spPr/>
        <p:txBody>
          <a:bodyPr>
            <a:normAutofit fontScale="92500" lnSpcReduction="10000"/>
          </a:bodyPr>
          <a:lstStyle/>
          <a:p>
            <a:r>
              <a:rPr lang="id-ID" dirty="0"/>
              <a:t>Di Amarika pernah dipublikasikan </a:t>
            </a:r>
            <a:r>
              <a:rPr lang="id-ID" b="1" i="1" dirty="0"/>
              <a:t>the Accounting Establishment, </a:t>
            </a:r>
            <a:r>
              <a:rPr lang="id-ID" dirty="0"/>
              <a:t>yang didorong oleh sejumlah kejahatan akuntansi yang dilakukan oleh perusahaan publik, yang lolos </a:t>
            </a:r>
            <a:r>
              <a:rPr lang="id-ID" b="1" u="sng" dirty="0"/>
              <a:t>(atau diloloskan)</a:t>
            </a:r>
            <a:r>
              <a:rPr lang="id-ID" dirty="0"/>
              <a:t> dari temuan auditor independen, yang telah merugikan para pemegang saham ratusan juta dolar, dan juga telah menggoncang kepercayaan publik terhadap profesi auditor independen.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9</a:t>
            </a:fld>
            <a:endParaRPr lang="id-ID"/>
          </a:p>
        </p:txBody>
      </p:sp>
    </p:spTree>
  </p:cSld>
  <p:clrMapOvr>
    <a:masterClrMapping/>
  </p:clrMapOvr>
  <p:transition>
    <p:dissolv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3209</TotalTime>
  <Words>1703</Words>
  <Application>Microsoft Office PowerPoint</Application>
  <PresentationFormat>On-screen Show (4:3)</PresentationFormat>
  <Paragraphs>165</Paragraphs>
  <Slides>34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Brush Script MT</vt:lpstr>
      <vt:lpstr>Calibri</vt:lpstr>
      <vt:lpstr>Wingdings</vt:lpstr>
      <vt:lpstr>Default Design</vt:lpstr>
      <vt:lpstr>Bagian 6  Etika Profesi Aditor Independen materi ini dapat diunduh di www.bit.ly/ebpaaykpn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Kantor Auditor Independen Ronald Duska Chapter 10</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Etika Profesi untuk Auditor Independen</vt:lpstr>
      <vt:lpstr>Terimakasih</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December 2009</dc:title>
  <dc:creator>Microsoft Office</dc:creator>
  <cp:lastModifiedBy>HP</cp:lastModifiedBy>
  <cp:revision>288</cp:revision>
  <dcterms:created xsi:type="dcterms:W3CDTF">2010-05-23T07:02:47Z</dcterms:created>
  <dcterms:modified xsi:type="dcterms:W3CDTF">2019-05-28T22:34:57Z</dcterms:modified>
</cp:coreProperties>
</file>