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3" r:id="rId26"/>
    <p:sldId id="26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F1F44-9AB4-4F83-AA32-A1EB0CF0A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27972-B6CC-47F9-A5B2-FB9B72C51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B8A6C-E198-4304-89FE-CE8816FE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95F29-597E-4E91-8BEE-9E772F77A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426D6-C4FF-4FD9-A82D-8EB9785B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701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326EB-5FF4-409F-A861-CE162B18B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EAA01B-659F-4779-B3D7-87D79789F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8578-7929-4F3C-B831-0069E6A5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8F1F9-A4B4-411A-962F-7DADB209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6DE93-F273-4D18-9555-6376FD71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83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CE7F4E-9BCD-4A61-9690-5B8F95A54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A03E3F-66BD-46CD-BD23-3EA16EAC7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54F35-9098-409D-AD37-B3E3FEE7E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2E7A4-F9BD-4583-936F-C653F89E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BBB8C-F913-46C4-BD99-B93503C37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90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AD1C9-AAC4-478B-9EEC-38E7E5AF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F02CA-2654-4B0E-8518-64C300B5D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07507-8EF3-463A-9705-FACE1F9E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7E42B-C8BA-41D6-A9A9-647B7959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B030-F534-4CC2-9929-C13DFE313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070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D0A-C954-4139-B62C-BB987CDDD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34149-8078-4367-A862-AC4763E8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A6FE3-431A-4204-9434-943B8AEE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8285F-FBF4-46A0-A7A7-44FC2D66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07C10-74DF-4F8A-B12A-D4F40673C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790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16A18-9B56-418A-8BB2-6FD59B8A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8B1ED-2972-449F-9B39-96F232DC6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98C2EF-50BE-4652-97A1-45B0E02F2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8DACA-AA61-4CCD-8A03-4ADA15CDE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B8A62-A9CE-4B13-A8C7-EFCD50E22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02C77-1ACD-4D93-BF80-E40FAAD19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226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71895-152F-4825-BEBB-67520471D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3324C-9A75-4BF7-9206-C5022CCA0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BBE6D-EF95-48CB-9901-A36A8557F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44A4A-EC27-407D-9928-E26CBC6D0B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192953-EAB8-41A7-95D7-68865512A0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D3EE68-2B5A-4CE7-8EAC-6D0ECF70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1AB6B5-88A5-41DC-A39F-5AB914730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F2BF9E-2D50-4E5B-B7A6-6EDFF9DE8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524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3A94C-4C51-46D4-9075-E28BB8649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21526-DE25-4D55-9DF3-2226EDD23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3ABA46-789C-4695-81BB-4319B6322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85E1D-13F7-49EE-A5E2-63FABA1B0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477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2855E-4DDA-444A-A0F3-0F8403911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9A8896-42A1-4C31-9C54-50406BF0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74073-CCEC-43A8-BDD6-809A91BA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784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DA5ED-74DA-46BD-8092-E15FBBDE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78391-1052-47A9-9394-82146ED5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43492-BD92-487A-B6D8-FFAB396FF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3B9F4-68ED-4EEC-80E3-9BD2EE54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425601-65F0-427F-A8A6-C6C9AC19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1E29A-E233-41D1-AF6C-E5EEC629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313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E0713-0733-4121-B5F5-3D7E14587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260BD1-8D3A-4C9E-931C-15E67BC4F1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1E40-D9C3-48CC-A738-139FF0A9F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C7892-7D25-499F-99FC-EF6AA00B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731A3-934C-429E-B878-C6A27FE8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17B121-DF75-4141-B93B-53F856772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80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7873A-5A5D-4D7D-8E66-78E8B2400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AD943-E076-4582-B397-9146D8071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EBB23-ECB8-4722-9AA6-54F13A039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9D7FE-8B3B-4AB8-8741-94009E9F04EF}" type="datetimeFigureOut">
              <a:rPr lang="en-ID" smtClean="0"/>
              <a:t>06/04/2021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8AACE-CBA4-4172-8CDA-FA66A4738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B51AB-0037-41BF-8515-8DF31D737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8CE8-A467-4C35-9F11-E99D0BECF6C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9431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93F151-317F-4603-8B6D-4CB7AE598608}"/>
              </a:ext>
            </a:extLst>
          </p:cNvPr>
          <p:cNvSpPr/>
          <p:nvPr/>
        </p:nvSpPr>
        <p:spPr>
          <a:xfrm>
            <a:off x="1884220" y="678874"/>
            <a:ext cx="8401043" cy="528335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DB06EC-59DE-4253-BD47-C42C949A5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872" y="951189"/>
            <a:ext cx="7786256" cy="42470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D82A60-C569-4EC7-8484-A6D5073235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046" b="26663"/>
          <a:stretch/>
        </p:blipFill>
        <p:spPr>
          <a:xfrm>
            <a:off x="1906737" y="5198251"/>
            <a:ext cx="8401043" cy="68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568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279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TANGGUNGJAWAB AKUNTAN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470898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Contoh skandal akuntansi:</a:t>
            </a:r>
          </a:p>
          <a:p>
            <a:endParaRPr lang="id-ID" sz="3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7425" indent="-544513">
              <a:buFont typeface="+mj-lt"/>
              <a:buAutoNum type="arabicPeriod"/>
            </a:pP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Skandal emisi saham Volkswagen</a:t>
            </a:r>
          </a:p>
          <a:p>
            <a:pPr marL="987425" indent="-544513">
              <a:buFont typeface="+mj-lt"/>
              <a:buAutoNum type="arabicPeriod"/>
            </a:pP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Skandal akuntansi WorldCom</a:t>
            </a:r>
          </a:p>
          <a:p>
            <a:pPr marL="987425" indent="-544513">
              <a:buFont typeface="+mj-lt"/>
              <a:buAutoNum type="arabicPeriod"/>
            </a:pP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Skandal akuntansi Enron</a:t>
            </a:r>
            <a:endParaRPr lang="en-US" sz="3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7425" indent="-544513">
              <a:buFont typeface="+mj-lt"/>
              <a:buAutoNum type="arabicPeriod"/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Skandal PT GIA</a:t>
            </a:r>
            <a:endParaRPr lang="id-ID" sz="3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3000" i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None/>
            </a:pP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Skandal semacam ini merupakan bentuk kejahatan bisnis melalui manipulasi informasi akuntansi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, dengan korban para pengguna informasi akuntansi.</a:t>
            </a:r>
            <a:endParaRPr lang="id-ID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94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806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STANDAR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486287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100">
                <a:latin typeface="Arial" panose="020B0604020202020204" pitchFamily="34" charset="0"/>
                <a:cs typeface="Arial" panose="020B0604020202020204" pitchFamily="34" charset="0"/>
              </a:rPr>
              <a:t>Etika profesi akuntansi paling tidak mencakup  empat standard sebagai berikut:</a:t>
            </a:r>
            <a:endParaRPr lang="en-US" sz="3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3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+mj-lt"/>
              <a:buAutoNum type="arabicPeriod"/>
            </a:pPr>
            <a:r>
              <a:rPr lang="id-ID" sz="3100" b="1">
                <a:latin typeface="Arial" panose="020B0604020202020204" pitchFamily="34" charset="0"/>
                <a:cs typeface="Arial" panose="020B0604020202020204" pitchFamily="34" charset="0"/>
              </a:rPr>
              <a:t>Kompeten </a:t>
            </a:r>
            <a:r>
              <a:rPr lang="id-ID" sz="3100" b="1" i="1">
                <a:latin typeface="Arial" panose="020B0604020202020204" pitchFamily="34" charset="0"/>
                <a:cs typeface="Arial" panose="020B0604020202020204" pitchFamily="34" charset="0"/>
              </a:rPr>
              <a:t>(Competence)</a:t>
            </a:r>
            <a:r>
              <a:rPr lang="id-ID" sz="31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d-ID" sz="3100" i="1">
                <a:latin typeface="Arial" panose="020B0604020202020204" pitchFamily="34" charset="0"/>
                <a:cs typeface="Arial" panose="020B0604020202020204" pitchFamily="34" charset="0"/>
              </a:rPr>
              <a:t>Akuntan harus menjaga pengetahuan dan keterampilan pada tingkat yang tepat; mematuhi hukum, aturan, serta standard teknis yang relevan; dan menyajikan laporan secara jelas dan lengkap berdasarkan informasi yang terpercaya dan relevan, yang telah dianalisis secara memadai.</a:t>
            </a:r>
            <a:endParaRPr lang="id-ID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995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806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STANDAR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id-ID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Kerahasiaan </a:t>
            </a:r>
            <a:r>
              <a:rPr lang="id-ID" sz="32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(confidentiality).</a:t>
            </a:r>
            <a:r>
              <a:rPr lang="id-ID" sz="3200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Akuntan harus menjaga rahasia keuangan secara ketat, kecuali untuk tujuan pemenuhan kewajiban hukum.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endParaRPr lang="id-ID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id-ID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Integritas </a:t>
            </a:r>
            <a:r>
              <a:rPr lang="id-ID" sz="32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(Integrity).</a:t>
            </a:r>
            <a:r>
              <a:rPr lang="id-ID" sz="3200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Akuntan harus menghindari konflik kepentingan, baik yang bersifat nyata maupun tidak nyata </a:t>
            </a:r>
            <a:r>
              <a:rPr lang="id-ID" sz="3200" i="1">
                <a:latin typeface="Arial" panose="020B0604020202020204" pitchFamily="34" charset="0"/>
                <a:cs typeface="Arial" panose="020B0604020202020204" pitchFamily="34" charset="0"/>
              </a:rPr>
              <a:t>(actual or apparent),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dan juga menghindari aktivitas yang bisa meragukan kemampuannya dalam melaksanakan tanggungjawab etika profesi.</a:t>
            </a:r>
            <a:endParaRPr lang="id-ID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806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STANDAR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501675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623888" indent="-623888">
              <a:buNone/>
            </a:pPr>
            <a:r>
              <a:rPr lang="id-ID" sz="3100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d-ID" sz="3100">
                <a:latin typeface="Arial" panose="020B0604020202020204" pitchFamily="34" charset="0"/>
                <a:cs typeface="Arial" panose="020B0604020202020204" pitchFamily="34" charset="0"/>
              </a:rPr>
              <a:t>Akuntan harus menolak hadiah dan semacamnya, yang dapat mempengaruhi integritasnya, termasuk menghindari tindakan yang bisa mendeskreditkan reputasi profesi akuntan.</a:t>
            </a:r>
            <a:endParaRPr lang="en-US" sz="3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623888">
              <a:buNone/>
            </a:pPr>
            <a:endParaRPr lang="id-ID" sz="3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623888">
              <a:buFont typeface="+mj-lt"/>
              <a:buAutoNum type="arabicPeriod" startAt="4"/>
            </a:pPr>
            <a:r>
              <a:rPr lang="id-ID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Objektivitas </a:t>
            </a:r>
            <a:r>
              <a:rPr lang="id-ID" sz="31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(objectivity).</a:t>
            </a:r>
            <a:r>
              <a:rPr lang="id-ID" sz="3100" b="1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100">
                <a:latin typeface="Arial" panose="020B0604020202020204" pitchFamily="34" charset="0"/>
                <a:cs typeface="Arial" panose="020B0604020202020204" pitchFamily="34" charset="0"/>
              </a:rPr>
              <a:t>Akuntan mengkomunikasikan informasi secara wajar </a:t>
            </a:r>
            <a:r>
              <a:rPr lang="id-ID" sz="3100" i="1">
                <a:latin typeface="Arial" panose="020B0604020202020204" pitchFamily="34" charset="0"/>
                <a:cs typeface="Arial" panose="020B0604020202020204" pitchFamily="34" charset="0"/>
              </a:rPr>
              <a:t>(fairly), </a:t>
            </a:r>
            <a:r>
              <a:rPr lang="id-ID" sz="3100">
                <a:latin typeface="Arial" panose="020B0604020202020204" pitchFamily="34" charset="0"/>
                <a:cs typeface="Arial" panose="020B0604020202020204" pitchFamily="34" charset="0"/>
              </a:rPr>
              <a:t>objektif </a:t>
            </a:r>
            <a:r>
              <a:rPr lang="id-ID" sz="3100" i="1">
                <a:latin typeface="Arial" panose="020B0604020202020204" pitchFamily="34" charset="0"/>
                <a:cs typeface="Arial" panose="020B0604020202020204" pitchFamily="34" charset="0"/>
              </a:rPr>
              <a:t>(objectively), </a:t>
            </a:r>
            <a:r>
              <a:rPr lang="id-ID" sz="3100">
                <a:latin typeface="Arial" panose="020B0604020202020204" pitchFamily="34" charset="0"/>
                <a:cs typeface="Arial" panose="020B0604020202020204" pitchFamily="34" charset="0"/>
              </a:rPr>
              <a:t>dan juga mengungkap secara penuh seluruh informasi relevan untuk menjamin pemahaman pengguna informasi akuntansi.</a:t>
            </a:r>
            <a:endParaRPr lang="id-ID" sz="31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187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806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STANDAR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Makna menyajikan informasi secara wajar (fairly) adalah: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Tidak memihak.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Jujur.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Bebas dari prasangka</a:t>
            </a:r>
            <a:r>
              <a:rPr lang="id-ID" sz="3200" i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Sebatas penyajian informasi.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Seimbang.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Bebas dari kepentingan kelompok.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Bebas dari konflik kepentingan.</a:t>
            </a:r>
          </a:p>
        </p:txBody>
      </p:sp>
    </p:spTree>
    <p:extLst>
      <p:ext uri="{BB962C8B-B14F-4D97-AF65-F5344CB8AC3E}">
        <p14:creationId xmlns:p14="http://schemas.microsoft.com/office/powerpoint/2010/main" val="165878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8065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STANDAR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228397"/>
            <a:ext cx="10037618" cy="464742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Bill Vatter, dalam pengantar buku Managerial Accounting, tahun  1950,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 bukti bahwa persoalan etika praktik akuntansi telah sejak lama menjadi concern praktik akuntansi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 mengatakan sbb.:</a:t>
            </a:r>
          </a:p>
          <a:p>
            <a:endParaRPr lang="id-ID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Salah satu fungsi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mendasar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 akuntansi adalah melaporkan informasi yang relevan dan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 tentang aktivitas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ekonomi 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suatu entitas. </a:t>
            </a:r>
          </a:p>
          <a:p>
            <a:pPr marL="265113" indent="-265113">
              <a:buNone/>
              <a:tabLst>
                <a:tab pos="265113" algn="l"/>
              </a:tabLst>
            </a:pPr>
            <a:endParaRPr lang="id-ID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Akuntan dapat menggunakan </a:t>
            </a:r>
            <a:r>
              <a:rPr lang="id-ID" sz="2800" i="1">
                <a:latin typeface="Arial" panose="020B0604020202020204" pitchFamily="34" charset="0"/>
                <a:cs typeface="Arial" panose="020B0604020202020204" pitchFamily="34" charset="0"/>
              </a:rPr>
              <a:t>judgment 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(pertimbangan profesional) dengan kebebasan penuh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dalam pengertian objektif, sesuai standar, dan tidak bisa dipengaruhi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781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700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POTENSI KECURANGAN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228397"/>
            <a:ext cx="10037618" cy="48320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enurut Charles DiLullo, akuntan dan profesor akuntansi di the American College in Bryn Mawr, Pennsylvania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, modus kecurangan akuntansi antara lain:</a:t>
            </a:r>
            <a:endParaRPr lang="id-ID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Pengakuan pendapatan lebih awal.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Pengakuan pendapatan yang masih diragukan.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Pengakuan pendapatan fiktif.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Manipulasi distribusi pengakuan pendapatan.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Manipulasi penghentian aset atau investasi.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Manipulasi distribusi biaya operasional.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Manipulasi pelaporan utang.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2800">
                <a:latin typeface="Arial" panose="020B0604020202020204" pitchFamily="34" charset="0"/>
                <a:cs typeface="Arial" panose="020B0604020202020204" pitchFamily="34" charset="0"/>
              </a:rPr>
              <a:t>Manipulasi pengakuan biaya operasional.</a:t>
            </a: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63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665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DILEMA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228397"/>
            <a:ext cx="10037618" cy="452431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Anjuran “the Standards of Ethical Conduct for Practitioners of Management Accounting and Financial Management”:</a:t>
            </a:r>
          </a:p>
          <a:p>
            <a:pPr marL="530225" indent="-530225">
              <a:buNone/>
            </a:pP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Ketika berhadapan dengan permasalahan etika yang serius, harus dicari solusi sesuai dengan kebijakan organisasi. Dalam hal kebijakan organisasi tidak mampu memberikan solusi, langkah yang harus ditempuh adalah: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70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665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DILEMA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228397"/>
            <a:ext cx="10037618" cy="501675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Mendiskusikan isu dengan atasan langsung, jika tetap tidak diperoleh solusi, maka problem didiskusikan dengan level manajemen yang lebih tinggi lagi.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id-ID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Klarifikasi permasalahan etika secara rahasia </a:t>
            </a:r>
            <a:r>
              <a:rPr lang="id-ID" sz="3200" i="1">
                <a:latin typeface="Arial" panose="020B0604020202020204" pitchFamily="34" charset="0"/>
                <a:cs typeface="Arial" panose="020B0604020202020204" pitchFamily="34" charset="0"/>
              </a:rPr>
              <a:t>(confidential)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dengan pihak-pihak yang memiliki otoritas dan kompetensi, untuk mendapatkan pemahaman yang lebih baik tentang kemungkinan solusinya.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275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665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DILEMA ETIKA PRAKTIK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228397"/>
            <a:ext cx="10037618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811213" indent="-811213">
              <a:buFont typeface="+mj-lt"/>
              <a:buAutoNum type="arabicPeriod" startAt="3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Konsultasi dengan kuasa hukum tentang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aspek legalitas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hak dan kewajiban sehubungan dengan problem etika yang sedang dihadapi.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13" indent="-811213">
              <a:buFont typeface="+mj-lt"/>
              <a:buAutoNum type="arabicPeriod" startAt="3"/>
            </a:pPr>
            <a:endParaRPr lang="id-ID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13" indent="-811213">
              <a:buFont typeface="+mj-lt"/>
              <a:buAutoNum type="arabicPeriod" startAt="3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Jika problem tetap tidak bisa diatasi, dan eskalasinya semakin tinggi, solusi terakhir adalah mengundurkan diri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dari posisinya sebagai akuntan perusahaan, atau siap-siap untuk menerima konsekuensi hukum atas tindakan pelanggaran etika yang dilakukan.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80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1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498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ETIKA DALAM PROFESI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70710" y="1413063"/>
            <a:ext cx="10037618" cy="452431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720725" indent="-720725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Etika dalam profesi akuntansi secara substansi sama dengan etika dalam bidang profesi yang lain, tidak </a:t>
            </a: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 menyajikan informasi yang menyesatkan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20725" indent="-720725">
              <a:buFont typeface="Arial" panose="020B0604020202020204" pitchFamily="34" charset="0"/>
              <a:buChar char="•"/>
            </a:pP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Akuntan harus berani bersikap jujur dalam menyajikan informasi akuntansi, baik informasi akuntansi manajemen maupun informasi akuntansi keuangan.</a:t>
            </a:r>
            <a:endParaRPr lang="en-ID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839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41703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WHISTLE BLOWING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644033"/>
            <a:ext cx="10037618" cy="335476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/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Whistle-Blowing</a:t>
            </a:r>
          </a:p>
          <a:p>
            <a:pPr marL="514350" indent="-514350">
              <a:buNone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	Whistle-blowing adalah praktik pelaporan pelanggaran etika dan pelanggaran lain.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None/>
            </a:pPr>
            <a:endParaRPr lang="id-ID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/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Kapan whistle-blowing dapat dipraktikkan?</a:t>
            </a:r>
          </a:p>
          <a:p>
            <a:pPr marL="514350" indent="-514350">
              <a:buNone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	Pada situasi hanya dengan </a:t>
            </a:r>
            <a:r>
              <a:rPr lang="id-ID" sz="3200" b="1" i="1">
                <a:latin typeface="Arial" panose="020B0604020202020204" pitchFamily="34" charset="0"/>
                <a:cs typeface="Arial" panose="020B0604020202020204" pitchFamily="34" charset="0"/>
              </a:rPr>
              <a:t>whistle-blowing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 problem pelanggaran etika diduga kuat bisa diatasi.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66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74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PRASYARAT WHISTLE BLOWING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172978"/>
            <a:ext cx="10037618" cy="470898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3000" b="1">
                <a:latin typeface="Arial" panose="020B0604020202020204" pitchFamily="34" charset="0"/>
                <a:cs typeface="Arial" panose="020B0604020202020204" pitchFamily="34" charset="0"/>
              </a:rPr>
              <a:t>The proper motivation (tepat motivasi). 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Whistle-blowing harus dilakukan dengan tujuan moral yang tepat, bukan untuk tujuan persaingan atau balas dendam.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000" b="1">
                <a:latin typeface="Arial" panose="020B0604020202020204" pitchFamily="34" charset="0"/>
                <a:cs typeface="Arial" panose="020B0604020202020204" pitchFamily="34" charset="0"/>
              </a:rPr>
              <a:t>The proper evidence (bukti yang tepat). 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Didasarkan pada bukti-bukti yang kuat tentang pelanggaran etika.</a:t>
            </a:r>
            <a:endParaRPr lang="en-US" sz="3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3000" b="1">
                <a:latin typeface="Arial" panose="020B0604020202020204" pitchFamily="34" charset="0"/>
                <a:cs typeface="Arial" panose="020B0604020202020204" pitchFamily="34" charset="0"/>
              </a:rPr>
              <a:t>The proper analysis (analisis yang tepat). 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Hanya dilakukan setelah dilakukan analisis secara cermat tentang kerugian yang ditimbulkan oleh pelanggaran etika.</a:t>
            </a:r>
            <a:endParaRPr lang="id-ID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22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74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PRASYARAT WHISTLE BLOWING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172978"/>
            <a:ext cx="10037618" cy="452431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803275" indent="-803275">
              <a:buFont typeface="+mj-lt"/>
              <a:buAutoNum type="arabicPeriod" startAt="4"/>
            </a:pP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The proper channel (saluran yang tepat).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Harus dicari saluran komunikasi internal yang tepat sebelum menginformasikan ke publik. Sedapat mungkin pelanggaran moral dan etika terselesaikan secara internal.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803275">
              <a:buFont typeface="+mj-lt"/>
              <a:buAutoNum type="arabicPeriod" startAt="4"/>
            </a:pP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eed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 (ada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 kebutuhan),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misalnya karena pelanggaran etika/moral tidak kunjung teratasi.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803275">
              <a:buFont typeface="+mj-lt"/>
              <a:buAutoNum type="arabicPeriod" startAt="4"/>
            </a:pP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apability 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(ada k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emampuan).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Memiliki kemampuan untuk menyelamatkan keadaan.</a:t>
            </a:r>
            <a:endParaRPr lang="id-ID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468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74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PRASYARAT WHISTLE BLOWING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077191" y="1172978"/>
            <a:ext cx="10037618" cy="304698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623888" indent="-623888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7.	P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roximity (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dekat dengan sumber masalah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Pelanggaran  etika moral terjadi di lingkungan terdekat dengan tanggungjawabnya.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indent="-623888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8.	The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last resort 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(menjadi o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rang terakhir).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Menjadi satu-satunya orang yang tahu dan memiliki kemampuan untuk menjadi whistle-blowing.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0AE20D-DDB1-42B0-A6CB-047A5F7134F5}"/>
              </a:ext>
            </a:extLst>
          </p:cNvPr>
          <p:cNvSpPr txBox="1"/>
          <p:nvPr/>
        </p:nvSpPr>
        <p:spPr>
          <a:xfrm>
            <a:off x="1077192" y="4399654"/>
            <a:ext cx="10037618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2400" i="1">
                <a:latin typeface="Arial" panose="020B0604020202020204" pitchFamily="34" charset="0"/>
                <a:cs typeface="Arial" panose="020B0604020202020204" pitchFamily="34" charset="0"/>
              </a:rPr>
              <a:t>Whistle-blower </a:t>
            </a: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harus berpotensi sukses, jika tidak ada harapan memunculkan tekanan masyarakat, institusi, dan pemerintah, maka </a:t>
            </a:r>
            <a:r>
              <a:rPr lang="id-ID" sz="2400" i="1">
                <a:latin typeface="Arial" panose="020B0604020202020204" pitchFamily="34" charset="0"/>
                <a:cs typeface="Arial" panose="020B0604020202020204" pitchFamily="34" charset="0"/>
              </a:rPr>
              <a:t>whilstle-blower </a:t>
            </a: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akan menjadi sia-sia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whistle-blower sangat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memerlukan horoisme moral.</a:t>
            </a:r>
            <a:endParaRPr lang="en-ID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519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4179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KESADARAN ETIKA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18755" y="1166842"/>
            <a:ext cx="10435936" cy="452431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Akuntan p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rofesional harus menyadari bahwa untuk meningkatkan kualifikasi standar profesi memerlukan keberanian untuk menjadi whistle-blower.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Akuntan memiliki tanggungjawab etika untuk melaporkan aktivitas yang berpotensi menimbulkan kerusakan/kerugian.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Kewajiban moral akuntan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sebagai penyelamat pelanggaran etika di bawah kondisi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: need, proximity, capability, dan the last resort.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802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4179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KESADARAN ETIKA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18755" y="1166842"/>
            <a:ext cx="10435936" cy="43088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720725" indent="-720725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kan datang suatu saat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akuntan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harus menjadi whistle-blower, sesulit apapun situasi yang dihadapinya.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buNone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Kesimpulan tanggungjawab akuntan:</a:t>
            </a:r>
          </a:p>
          <a:p>
            <a:pPr marL="720725" indent="-720725">
              <a:buFont typeface="+mj-lt"/>
              <a:buAutoNum type="arabicPeriod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Melaksanakan tugas akuntansi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secara profesional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725" indent="-720725">
              <a:buFont typeface="+mj-lt"/>
              <a:buAutoNum type="arabicPeriod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Melaksanakan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tugas dengan: objektif, jujur, dan integritas tinggi, serta berjuang untuk mengatasi tekanan bisnis dan intimidasi.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95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2F6EE6D-6B42-4F51-B372-50F9803928F6}"/>
              </a:ext>
            </a:extLst>
          </p:cNvPr>
          <p:cNvSpPr/>
          <p:nvPr/>
        </p:nvSpPr>
        <p:spPr>
          <a:xfrm>
            <a:off x="3449782" y="2521527"/>
            <a:ext cx="5361710" cy="15416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BEFA5E-D1E6-4E03-9A40-7692D583C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091" y="2353397"/>
            <a:ext cx="4779818" cy="190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2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498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ETIKA DALAM PROFESI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70710" y="1413063"/>
            <a:ext cx="10037618" cy="452431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kuntansi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terdiri dari dua kategori, yaitu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Akuntansi Manajemen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Akuntansi Keuangan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kuntansi manajemen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 menyajikan informasi kepentingan majerial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sesuai dengan kebijakan manajemen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, sedangkan akuntansi keuangan menyajikan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aporan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euangan sesuai dengan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Standar Akuntansi Keuangan (SAK)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Kedua bidang tersebut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menjadi tanggungjawab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akuntan perusahaan.</a:t>
            </a:r>
            <a:endParaRPr lang="en-ID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99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3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498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ETIKA DALAM PROFESI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9" y="1399205"/>
            <a:ext cx="10037618" cy="49552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kuntansi manajemen 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bersifat detil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, untuk mendukung efektifitas manajerial, sedangkan akuntansi keuangan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ringkas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Akuntansi keuangan adalah ringkasan dari akuntansi manajemen,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dipraktikkan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sesuai SAK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berpengaruh besar terhadap kinerja 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jangka pendek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jangka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anjang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8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4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498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ETIKA DALAM PROFESI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70709" y="1260655"/>
            <a:ext cx="10037618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Informasi akuntansi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berpengaruh besar terhadap </a:t>
            </a: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perencanaan dan keputusan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 penggunanya,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sehingga sangat membayakan jika memuat informasi yang menyesatkan.</a:t>
            </a:r>
            <a:endParaRPr lang="id-ID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 b="1">
                <a:latin typeface="Arial" panose="020B0604020202020204" pitchFamily="34" charset="0"/>
                <a:cs typeface="Arial" panose="020B0604020202020204" pitchFamily="34" charset="0"/>
              </a:rPr>
              <a:t>Investor, kreditur, pemerintah, manajemen, dan masyarakat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, baik secara langsung atau tidak langsung, selalu menggunakan 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tolok ukur informasi akuntansi </a:t>
            </a:r>
            <a:r>
              <a:rPr lang="id-ID" sz="3200">
                <a:latin typeface="Arial" panose="020B0604020202020204" pitchFamily="34" charset="0"/>
                <a:cs typeface="Arial" panose="020B0604020202020204" pitchFamily="34" charset="0"/>
              </a:rPr>
              <a:t>dalam membuat perencanaan dan keputusan. </a:t>
            </a:r>
            <a:endParaRPr lang="id-ID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76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5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7498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ETIKA DALAM PROFESI AKUNTANSI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70709" y="1260655"/>
            <a:ext cx="10037618" cy="48013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300">
                <a:latin typeface="Arial" panose="020B0604020202020204" pitchFamily="34" charset="0"/>
                <a:cs typeface="Arial" panose="020B0604020202020204" pitchFamily="34" charset="0"/>
              </a:rPr>
              <a:t>Tugas akuntan adalah memastikan bahwa informasi akuntansi </a:t>
            </a:r>
            <a:r>
              <a:rPr lang="id-ID" sz="3300" b="1">
                <a:latin typeface="Arial" panose="020B0604020202020204" pitchFamily="34" charset="0"/>
                <a:cs typeface="Arial" panose="020B0604020202020204" pitchFamily="34" charset="0"/>
              </a:rPr>
              <a:t>bebas dari kesalahan </a:t>
            </a:r>
            <a:r>
              <a:rPr lang="en-US" sz="3300" b="1">
                <a:latin typeface="Arial" panose="020B0604020202020204" pitchFamily="34" charset="0"/>
                <a:cs typeface="Arial" panose="020B0604020202020204" pitchFamily="34" charset="0"/>
              </a:rPr>
              <a:t>material </a:t>
            </a:r>
            <a:r>
              <a:rPr lang="id-ID" sz="3300">
                <a:latin typeface="Arial" panose="020B0604020202020204" pitchFamily="34" charset="0"/>
                <a:cs typeface="Arial" panose="020B0604020202020204" pitchFamily="34" charset="0"/>
              </a:rPr>
              <a:t>yang menyesatkan.</a:t>
            </a:r>
            <a:endParaRPr lang="en-US" sz="33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3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300">
                <a:latin typeface="Arial" panose="020B0604020202020204" pitchFamily="34" charset="0"/>
                <a:cs typeface="Arial" panose="020B0604020202020204" pitchFamily="34" charset="0"/>
              </a:rPr>
              <a:t>Mal praktik dalam bidang akuntansi berakibat fatal dan masif  bukan hanya terhadap perusahaan yang bersangkutan, tetapi juga terhadap perekonomian nasional</a:t>
            </a:r>
            <a:r>
              <a:rPr lang="en-US" sz="3300">
                <a:latin typeface="Arial" panose="020B0604020202020204" pitchFamily="34" charset="0"/>
                <a:cs typeface="Arial" panose="020B0604020202020204" pitchFamily="34" charset="0"/>
              </a:rPr>
              <a:t>, ingat kasus enron, worldcom dst.</a:t>
            </a:r>
            <a:endParaRPr lang="id-ID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8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6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892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TANGGUNGJAWAB MANAJEMEN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70709" y="1260655"/>
            <a:ext cx="10037618" cy="45704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000"/>
              <a:t>ISB (the Independence Standards Board) menjelaskan tanggungjawab manajemen </a:t>
            </a:r>
            <a:r>
              <a:rPr lang="en-US" sz="3000"/>
              <a:t>(termasuk di dalamnya akuntan perusahaan) </a:t>
            </a:r>
            <a:r>
              <a:rPr lang="id-ID" sz="3000"/>
              <a:t>dalam praktik akuntansi :</a:t>
            </a:r>
          </a:p>
          <a:p>
            <a:endParaRPr lang="id-ID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13" lvl="1" indent="-354013">
              <a:buFont typeface="Arial" pitchFamily="34" charset="0"/>
              <a:buChar char="•"/>
            </a:pPr>
            <a:r>
              <a:rPr lang="id-ID" sz="3000" i="1"/>
              <a:t>Manajemen bertanggungjawab atas laporan keuangan, termasuk bertanggungjawab atas </a:t>
            </a:r>
            <a:r>
              <a:rPr lang="id-ID" sz="3000" b="1" i="1">
                <a:solidFill>
                  <a:srgbClr val="FF0000"/>
                </a:solidFill>
              </a:rPr>
              <a:t>pilihan metode akutansi </a:t>
            </a:r>
            <a:r>
              <a:rPr lang="id-ID" sz="3000" i="1"/>
              <a:t>dan </a:t>
            </a:r>
            <a:r>
              <a:rPr lang="id-ID" sz="3000" b="1" i="1">
                <a:solidFill>
                  <a:srgbClr val="FF0000"/>
                </a:solidFill>
              </a:rPr>
              <a:t>judgment</a:t>
            </a:r>
            <a:r>
              <a:rPr lang="id-ID" sz="3000" i="1">
                <a:solidFill>
                  <a:srgbClr val="FF0000"/>
                </a:solidFill>
              </a:rPr>
              <a:t> </a:t>
            </a:r>
            <a:r>
              <a:rPr lang="id-ID" sz="3000" i="1"/>
              <a:t>dalam penyajian laporan keuangan. Tanggungjawab ini tidak bisa dialihkan kepada siapapun.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28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7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279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TANGGUNGJAWAB AKUNTAN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507831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600">
                <a:latin typeface="Arial" panose="020B0604020202020204" pitchFamily="34" charset="0"/>
                <a:cs typeface="Arial" panose="020B0604020202020204" pitchFamily="34" charset="0"/>
              </a:rPr>
              <a:t>Akuntan bertanggungjawab atas </a:t>
            </a:r>
            <a:r>
              <a:rPr lang="id-ID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 laporan keuangan</a:t>
            </a:r>
            <a:r>
              <a:rPr lang="id-ID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id-ID" sz="3600">
                <a:latin typeface="Arial" panose="020B0604020202020204" pitchFamily="34" charset="0"/>
                <a:cs typeface="Arial" panose="020B0604020202020204" pitchFamily="34" charset="0"/>
              </a:rPr>
              <a:t> meskipun kebenaran tersebut memberikan efek negatif terhadap perusahaan.</a:t>
            </a:r>
          </a:p>
          <a:p>
            <a:endParaRPr lang="en-US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3600">
                <a:latin typeface="Arial" panose="020B0604020202020204" pitchFamily="34" charset="0"/>
                <a:cs typeface="Arial" panose="020B0604020202020204" pitchFamily="34" charset="0"/>
              </a:rPr>
              <a:t>eskipun akuntan dipekerjakan oleh perusahaan, tugas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akuntan </a:t>
            </a:r>
            <a:r>
              <a:rPr lang="id-ID" sz="3600">
                <a:latin typeface="Arial" panose="020B0604020202020204" pitchFamily="34" charset="0"/>
                <a:cs typeface="Arial" panose="020B0604020202020204" pitchFamily="34" charset="0"/>
              </a:rPr>
              <a:t>adalah </a:t>
            </a:r>
            <a:r>
              <a:rPr lang="id-ID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menyajikan informasi yang benar</a:t>
            </a:r>
            <a:r>
              <a:rPr lang="id-ID" sz="3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600">
                <a:latin typeface="Arial" panose="020B0604020202020204" pitchFamily="34" charset="0"/>
                <a:cs typeface="Arial" panose="020B0604020202020204" pitchFamily="34" charset="0"/>
              </a:rPr>
              <a:t>tentang keuangan perusahaan.</a:t>
            </a:r>
            <a:endParaRPr lang="id-ID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4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C3CEC4-3DEC-4768-9A12-B30A5D866306}"/>
              </a:ext>
            </a:extLst>
          </p:cNvPr>
          <p:cNvSpPr txBox="1"/>
          <p:nvPr/>
        </p:nvSpPr>
        <p:spPr>
          <a:xfrm>
            <a:off x="401781" y="1939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8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5BE5D-EA3D-4C39-A014-70D372B1C2A6}"/>
              </a:ext>
            </a:extLst>
          </p:cNvPr>
          <p:cNvSpPr txBox="1"/>
          <p:nvPr/>
        </p:nvSpPr>
        <p:spPr>
          <a:xfrm>
            <a:off x="1010212" y="193962"/>
            <a:ext cx="6279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Arial Rounded MT Bold" panose="020F0704030504030204" pitchFamily="34" charset="0"/>
              </a:rPr>
              <a:t>TANGGUNGJAWAB AKUNTAN</a:t>
            </a:r>
            <a:endParaRPr lang="en-ID" sz="320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B6112-5DEE-4F4F-8C5E-F2C66B80C169}"/>
              </a:ext>
            </a:extLst>
          </p:cNvPr>
          <p:cNvSpPr txBox="1"/>
          <p:nvPr/>
        </p:nvSpPr>
        <p:spPr>
          <a:xfrm>
            <a:off x="1198418" y="1108255"/>
            <a:ext cx="10037618" cy="470898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d-ID" sz="30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Standards of Ethical Conduct for Practitioners of Management Accounting and Financial Management</a:t>
            </a:r>
            <a:r>
              <a:rPr lang="id-ID" sz="3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 merupakan bagian dari </a:t>
            </a:r>
            <a:r>
              <a:rPr lang="id-ID" sz="30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of Management Accountants’ Code of Ethics,</a:t>
            </a:r>
            <a:r>
              <a:rPr lang="id-ID" sz="30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mendeskripsikan cakupan tanggungjawab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akuntan </a:t>
            </a:r>
            <a:r>
              <a:rPr lang="id-ID" sz="3000">
                <a:latin typeface="Arial" panose="020B0604020202020204" pitchFamily="34" charset="0"/>
                <a:cs typeface="Arial" panose="020B0604020202020204" pitchFamily="34" charset="0"/>
              </a:rPr>
              <a:t>sebagai berikut:</a:t>
            </a:r>
            <a:endParaRPr lang="en-US" sz="3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3000" i="1">
                <a:latin typeface="Arial" panose="020B0604020202020204" pitchFamily="34" charset="0"/>
                <a:cs typeface="Arial" panose="020B0604020202020204" pitchFamily="34" charset="0"/>
              </a:rPr>
              <a:t>Untuk menjaga standard etika profesi, praktisi akuntansi memiliki tanggungjawab kepada publik, kepada profesi, kepada organisasi yang dilayaninya, dan kepada dirinya sendiri. </a:t>
            </a:r>
            <a:endParaRPr lang="id-ID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933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1330</Words>
  <Application>Microsoft Office PowerPoint</Application>
  <PresentationFormat>Widescreen</PresentationFormat>
  <Paragraphs>145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Account</dc:creator>
  <cp:lastModifiedBy>Lenovo</cp:lastModifiedBy>
  <cp:revision>16</cp:revision>
  <dcterms:created xsi:type="dcterms:W3CDTF">2020-05-11T00:27:10Z</dcterms:created>
  <dcterms:modified xsi:type="dcterms:W3CDTF">2021-04-05T22:34:42Z</dcterms:modified>
</cp:coreProperties>
</file>