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A30C6-09ED-4DAD-BBB2-BF89267C1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4F5B6-9129-4478-AF0B-5934B89F9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B3F47-4278-4959-A362-BE9562E76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77A46-F04E-455D-9EB4-5C30B644F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8A08D-7782-46B8-9C07-9C41FC2D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99168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95494-3C93-4A01-B563-0241BD37D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6157C6-0FC2-414C-90CB-41DF2B7EA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80025-9E27-4D46-83ED-D1F51F67F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73EF1-3804-4D14-822D-4EF95920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6842B-B550-4067-8FDB-5DC8AC03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164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F2ECA-427D-491A-BB22-26FD2C2794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3C2616-51AB-45B3-9AD9-1AD259721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40DAB-CE72-40F2-B0C6-C944018A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13309-4C11-4C8B-AEE1-3ACACB1B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EEE3C-CFEC-4562-9FA3-EF72A2190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4479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D6E4C-0934-44B2-90B7-C79565E75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05DA4-B61D-48A6-85F9-613B7843A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0DA32-8BE2-4FD8-8B54-EF618D5C2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C5596-EB48-4C60-A5B0-E4DC154A5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503CD-960E-46D0-B2E0-D82581645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379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0CCDD-D41C-45BD-83EA-1C60A5608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BA143-AC8F-47DA-B29D-357478ABC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93B4B-32D3-4C17-89B6-8C3F7E9BB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3D623-0167-4808-B215-1AFFE5086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4A36A-54D7-471A-83D9-3639C9347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381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BA8A1-BB5B-4010-8E22-A7306577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8F1C6-A9F9-4C1F-94C7-EC00B7336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FB2FD-C1BB-4992-9DE2-5550FDFED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1FD4B-9688-4F4A-AB01-570DC43A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E7FD8D-EBC6-4A4C-9AC4-F8EEB235C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62F7A-A12C-4A78-B808-3DD0716D4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187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B098D-FCBF-484A-A7A5-8796EDBBE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23EE2-F49B-4ED2-BD9F-F34520808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00C5D-1F95-4DC4-B8EF-ED2BDA108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B89D41-B3DC-4239-80D5-E317045BF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0329AC-7943-4C96-8CB8-DCAFD258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33EF2F-5B6F-480E-AE71-EA677687C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573E2-220B-425B-A51B-AAE18BB08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F7CF93-C962-4118-8204-4A979DFE8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8002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6D8DF-AA0F-408C-86B0-D0EE4D96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340C0-ED8C-4454-83EB-4A4490994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7531C6-26A4-461E-AB67-8B458A405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25A3-D4A6-4741-97AF-C81429CF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279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7ABEC1-E812-4FA1-A4FB-9A0E9A5A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83727A-CB70-45B0-8156-6BD134EFB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4EEC6-7D35-4C39-9848-7C7B8B46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640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588F9-EBE5-4093-A45D-B30D11F32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A67E3-817D-4507-A169-E62CF2185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88098-9B75-47DC-8CAA-055D831E3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9EAAF-0077-4D33-8FD9-FA2C7076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BFED3-295B-4FD5-AF6F-9ED0E5D5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38A55-333B-4015-BAFD-5A1498CC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34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4A5B-EC30-445A-ADB9-EF00BDD0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17B16-5131-4248-BEB4-831916DAA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17F515-C852-419A-A0A6-00D0CA62C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F382A9-0CDE-48D2-BC66-AF79A20EC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16CDF-1886-4D6C-9427-962C852F3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ADCDA-A27A-4BA6-84DF-28315484C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579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D93D67-4AB4-4062-8CF5-A81D24FF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9D680-5AF8-4B0F-8DFB-BCA23F1EA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AFA3E-F6D4-4409-8223-E55253266C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44924-CD19-4D19-B961-D3BFD17989C8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DBCCA-CE25-492F-9423-5A9DE24C1D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E32EA-A496-43C6-9780-E5D8B3E98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3B01D-49DE-41EE-98DD-B6FBF2A30E2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7250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nzinga.com/general/education/14/04/4429482/how-the-arthur-anderson-and-enron-fraud-changed-accounting-forever" TargetMode="External"/><Relationship Id="rId2" Type="http://schemas.openxmlformats.org/officeDocument/2006/relationships/hyperlink" Target="https://www.liputan6.com/bisnis/read/2031867/enron-skandal-besar-perusahaan-energi-yang-cekik-investor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computesta.com/blog/2012/05/worldcom-kebangkrutan-besar-yang-penuh-skandal/#.XqYLFGgzbIU" TargetMode="External"/><Relationship Id="rId4" Type="http://schemas.openxmlformats.org/officeDocument/2006/relationships/hyperlink" Target="https://www.studocu.com/id/document/universitas-airlangga/komunikasi-dan-etika-profesi/practical/kasus-enron-dan-kap-arthur-andersen/3558723/vie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17E377-5B8E-4399-9F19-873F8EEAE3C0}"/>
              </a:ext>
            </a:extLst>
          </p:cNvPr>
          <p:cNvSpPr txBox="1"/>
          <p:nvPr/>
        </p:nvSpPr>
        <p:spPr>
          <a:xfrm>
            <a:off x="1908795" y="3105834"/>
            <a:ext cx="83744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Arial Rounded MT Bold" panose="020F0704030504030204" pitchFamily="34" charset="0"/>
              </a:rPr>
              <a:t>BAB 4</a:t>
            </a:r>
          </a:p>
          <a:p>
            <a:pPr algn="ctr"/>
            <a:r>
              <a:rPr lang="en-US" sz="2800" dirty="0">
                <a:latin typeface="Arial Rounded MT Bold" panose="020F0704030504030204" pitchFamily="34" charset="0"/>
              </a:rPr>
              <a:t>PENGAMBILAN KEPUTUSAN BERBASIS ETIKA</a:t>
            </a:r>
            <a:endParaRPr lang="en-ID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5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9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6871853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Dampak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Umum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2C1B2F-391B-40F7-B564-25A685C54227}"/>
              </a:ext>
            </a:extLst>
          </p:cNvPr>
          <p:cNvSpPr txBox="1"/>
          <p:nvPr/>
        </p:nvSpPr>
        <p:spPr>
          <a:xfrm>
            <a:off x="1131455" y="1393032"/>
            <a:ext cx="10002982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Target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capaian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laba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keuntungan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bergeser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dari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target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jangka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pendek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menjadi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target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jangka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panjang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Optimalisasi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capaian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laba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keuntungan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diraih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melalui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dukungan serta partisipasi dari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seluruh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stakeholder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evisi total atas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mindset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pengelolaan perusahaan dari fokus laba jangka pendek menjadi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fokus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pada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laba jangka panjang.</a:t>
            </a:r>
          </a:p>
        </p:txBody>
      </p:sp>
    </p:spTree>
    <p:extLst>
      <p:ext uri="{BB962C8B-B14F-4D97-AF65-F5344CB8AC3E}">
        <p14:creationId xmlns:p14="http://schemas.microsoft.com/office/powerpoint/2010/main" val="3305529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10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7518399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Dampak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Kuantitatif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6FFD31-9F77-46BE-8602-70260DD1D032}"/>
              </a:ext>
            </a:extLst>
          </p:cNvPr>
          <p:cNvSpPr txBox="1"/>
          <p:nvPr/>
        </p:nvSpPr>
        <p:spPr>
          <a:xfrm>
            <a:off x="1168400" y="1511552"/>
            <a:ext cx="9929091" cy="3834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Peningkatan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laba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dalam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jangka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panjang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Penurunan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biaya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atas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polusi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dan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kerusakan lingkungan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Penurunan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enda atas keputusan yang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berdampak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merusak lingkungan.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Penurunan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sanksi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pengeluaran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biaya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untuk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pemulihan lingkungan.</a:t>
            </a:r>
            <a:endParaRPr kumimoji="0" lang="en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59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11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7518399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Dampak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Kualitatif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5522A0-8189-4693-95CF-611974940B6C}"/>
              </a:ext>
            </a:extLst>
          </p:cNvPr>
          <p:cNvSpPr txBox="1"/>
          <p:nvPr/>
        </p:nvSpPr>
        <p:spPr>
          <a:xfrm>
            <a:off x="1140690" y="1409911"/>
            <a:ext cx="10035310" cy="442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Kesejahteraan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kepuasan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stakeholders (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pemangku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kepentingan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).</a:t>
            </a:r>
          </a:p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Terpenuhinya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harapan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stakeholder:</a:t>
            </a:r>
          </a:p>
          <a:p>
            <a:pPr marL="1254125" marR="0" lvl="1" indent="-6207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Hak atas k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esehatan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dan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kes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lamatan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1254125" marR="0" lvl="1" indent="-6207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Hak atas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mendapatkan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erlakuan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secara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manusiawi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dan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terhormat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</a:t>
            </a:r>
          </a:p>
          <a:p>
            <a:pPr marL="1254125" marR="0" lvl="1" indent="-6207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Hak untuk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menyampaikan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gagasan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melalui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saluran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komunikasi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yang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baik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0318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12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609600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Rerangka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Ke</a:t>
            </a:r>
            <a:r>
              <a:rPr lang="en-US" sz="2800" b="1" dirty="0" err="1">
                <a:solidFill>
                  <a:prstClr val="black"/>
                </a:solidFill>
                <a:latin typeface="Brush Script Std" panose="03060802040607070404" pitchFamily="66" charset="0"/>
                <a:cs typeface="Arial" panose="020B0604020202020204" pitchFamily="34" charset="0"/>
              </a:rPr>
              <a:t>putusan</a:t>
            </a:r>
            <a:r>
              <a:rPr lang="en-US" sz="2800" b="1" dirty="0">
                <a:solidFill>
                  <a:prstClr val="black"/>
                </a:solidFill>
                <a:latin typeface="Brush Script Std" panose="03060802040607070404" pitchFamily="66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Brush Script Std" panose="03060802040607070404" pitchFamily="66" charset="0"/>
                <a:cs typeface="Arial" panose="020B0604020202020204" pitchFamily="34" charset="0"/>
              </a:rPr>
              <a:t>Berbasis</a:t>
            </a:r>
            <a:r>
              <a:rPr lang="en-US" sz="2800" b="1" dirty="0">
                <a:solidFill>
                  <a:prstClr val="black"/>
                </a:solidFill>
                <a:latin typeface="Brush Script Std" panose="03060802040607070404" pitchFamily="66" charset="0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425AF2-2704-41C0-9551-CBAF80EA6B53}"/>
              </a:ext>
            </a:extLst>
          </p:cNvPr>
          <p:cNvSpPr txBox="1"/>
          <p:nvPr/>
        </p:nvSpPr>
        <p:spPr>
          <a:xfrm>
            <a:off x="1126836" y="1202270"/>
            <a:ext cx="10095346" cy="491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Memperhatikan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kebutuhan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fundamental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stakeholder</a:t>
            </a:r>
            <a:r>
              <a:rPr kumimoji="0" lang="id-ID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cara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628650" marR="0" lvl="1" indent="-6286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Mengi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dentifikasi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siapa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saja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stakeholder</a:t>
            </a:r>
            <a:r>
              <a:rPr kumimoji="0" lang="id-ID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</a:t>
            </a:r>
          </a:p>
          <a:p>
            <a:pPr marL="628650" marR="0" lvl="1" indent="-6286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Mengidentifikasi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dampak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keputusan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terhadap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stakeholder</a:t>
            </a:r>
            <a:r>
              <a:rPr kumimoji="0" lang="id-ID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628650" marR="0" lvl="1" indent="-6286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Membuat urutan skala prioritas.</a:t>
            </a:r>
          </a:p>
          <a:p>
            <a:pPr marL="628650" marR="0" lvl="1" indent="-6286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Menentukan keputusan dan tindakan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dengan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dampak positif paling optimal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terhadap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stakeholders.</a:t>
            </a:r>
            <a:endParaRPr kumimoji="0" lang="id-ID" sz="32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207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13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9060871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Framework the American Accounting Association (AAA)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3E40E7-E4F0-46CB-A050-8A3F547505E2}"/>
              </a:ext>
            </a:extLst>
          </p:cNvPr>
          <p:cNvSpPr txBox="1"/>
          <p:nvPr/>
        </p:nvSpPr>
        <p:spPr>
          <a:xfrm>
            <a:off x="1112981" y="1755515"/>
            <a:ext cx="9919854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95350" marR="0" lvl="0" indent="-895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3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Mengidentifikasi</a:t>
            </a:r>
            <a:r>
              <a:rPr kumimoji="0" lang="id-ID" sz="3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fakta</a:t>
            </a:r>
            <a:r>
              <a:rPr kumimoji="0" lang="en-US" sz="33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siapa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dimana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kapa</a:t>
            </a: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n,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dan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bagaimana</a:t>
            </a: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mereka akan terdampak oleh keputusan.</a:t>
            </a:r>
            <a:endParaRPr kumimoji="0" lang="en-US" sz="3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95350" marR="0" lvl="0" indent="-895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Mengidentifikasi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problem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etika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atas keputusan.</a:t>
            </a:r>
            <a:endParaRPr kumimoji="0" lang="en-US" sz="3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95350" marR="0" lvl="0" indent="-8953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Mengi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dentifikasi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prinsip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utama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aturan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dan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nilai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etika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yang paling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tepat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untuk</a:t>
            </a:r>
            <a:r>
              <a:rPr kumimoji="0" lang="en-US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diterapkan</a:t>
            </a:r>
            <a:r>
              <a:rPr kumimoji="0" lang="id-ID" sz="33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3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95350" indent="-895350">
              <a:spcBef>
                <a:spcPts val="0"/>
              </a:spcBef>
              <a:buFont typeface="+mj-lt"/>
              <a:buAutoNum type="arabicPeriod" startAt="4"/>
            </a:pPr>
            <a:r>
              <a:rPr lang="id-ID" sz="3300" dirty="0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latin typeface="Arial" panose="020B0604020202020204" pitchFamily="34" charset="0"/>
                <a:cs typeface="Arial" panose="020B0604020202020204" pitchFamily="34" charset="0"/>
              </a:rPr>
              <a:t>alternatif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id-ID" sz="3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44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14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9060871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Framework the American Accounting Association (AAA)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3E40E7-E4F0-46CB-A050-8A3F547505E2}"/>
              </a:ext>
            </a:extLst>
          </p:cNvPr>
          <p:cNvSpPr txBox="1"/>
          <p:nvPr/>
        </p:nvSpPr>
        <p:spPr>
          <a:xfrm>
            <a:off x="1256145" y="1409911"/>
            <a:ext cx="977669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95350" marR="0" lvl="0" indent="-895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Mengevaluasi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kesesuaian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alternatif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penyelesaian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dengan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prinsip-prinsip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dasar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etika</a:t>
            </a:r>
            <a:r>
              <a:rPr kumimoji="0" lang="id-ID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95350" marR="0" lvl="0" indent="-895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5"/>
              <a:tabLst/>
              <a:defRPr/>
            </a:pP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Mengevaluasi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potensi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dampak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alternatif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keputusan yang diambil.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895350" marR="0" lvl="0" indent="-895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5"/>
              <a:tabLst/>
              <a:defRPr/>
            </a:pPr>
            <a:r>
              <a:rPr kumimoji="0" lang="id-ID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Memb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uat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keputusan</a:t>
            </a:r>
            <a:r>
              <a:rPr kumimoji="0" lang="id-ID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506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15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6585527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Framework the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A375BB-2093-45FF-AC46-8AC39C2EDBFB}"/>
              </a:ext>
            </a:extLst>
          </p:cNvPr>
          <p:cNvSpPr txBox="1"/>
          <p:nvPr/>
        </p:nvSpPr>
        <p:spPr>
          <a:xfrm>
            <a:off x="1163782" y="1083816"/>
            <a:ext cx="9642763" cy="4887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Golden rule:</a:t>
            </a:r>
            <a:r>
              <a:rPr kumimoji="0" lang="id-ID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perlakukan </a:t>
            </a:r>
            <a:r>
              <a:rPr kumimoji="0" lang="en-US" sz="30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stakeholders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seperti anda menginginkan mereka memperkakukan anda.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Disclosure rule:</a:t>
            </a:r>
            <a:r>
              <a:rPr kumimoji="0" lang="id-ID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buat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keputusan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yang fair dan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terbuka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tidak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akan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menimbulkan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masalah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bagi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siapapun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0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intuition ethic:</a:t>
            </a:r>
            <a:r>
              <a:rPr kumimoji="0" lang="id-ID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buat keputusan sesuai dengan </a:t>
            </a:r>
            <a:r>
              <a:rPr kumimoji="0" lang="en-US" sz="3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kejujuran</a:t>
            </a:r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3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nurani.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indent="-51435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kumimoji="0" lang="id-ID" sz="2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categorical imperative:</a:t>
            </a:r>
            <a:r>
              <a:rPr kumimoji="0" lang="id-ID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bisa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dijalankan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dengan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baik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muskil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untuk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dijalankan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692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16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3" y="528099"/>
            <a:ext cx="6585527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Framework the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2FB4E8-A589-446F-877C-BADF49F278A3}"/>
              </a:ext>
            </a:extLst>
          </p:cNvPr>
          <p:cNvSpPr txBox="1"/>
          <p:nvPr/>
        </p:nvSpPr>
        <p:spPr>
          <a:xfrm>
            <a:off x="1177637" y="1809376"/>
            <a:ext cx="991061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3275" marR="0" lvl="0" indent="-8032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id-ID" sz="32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professional ethic: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buat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 yang bisa dipertanggungjawabkan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secara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profesional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803275" indent="-803275">
              <a:buFont typeface="+mj-lt"/>
              <a:buAutoNum type="arabicPeriod" startAt="6"/>
            </a:pPr>
            <a:r>
              <a:rPr lang="id-ID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The utilitarian principle: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keputusan yang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bermanfaat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bagi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orang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(do the greatest good for the greatest number)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3275" indent="-803275">
              <a:buFont typeface="+mj-lt"/>
              <a:buAutoNum type="arabicPeriod" startAt="6"/>
            </a:pPr>
            <a:r>
              <a:rPr lang="id-ID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The virtue principle: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keputusan untuk mewujudkan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prinsip-prinsip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3200" dirty="0">
                <a:latin typeface="Arial" panose="020B0604020202020204" pitchFamily="34" charset="0"/>
                <a:cs typeface="Arial" panose="020B0604020202020204" pitchFamily="34" charset="0"/>
              </a:rPr>
              <a:t>kebaikan.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693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C5CEF2-0A3E-4987-9F32-DF1512309268}"/>
              </a:ext>
            </a:extLst>
          </p:cNvPr>
          <p:cNvSpPr/>
          <p:nvPr/>
        </p:nvSpPr>
        <p:spPr>
          <a:xfrm>
            <a:off x="1851891" y="1883688"/>
            <a:ext cx="8672945" cy="2826328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A00E2B-072E-48FC-B323-467ADF046D4D}"/>
              </a:ext>
            </a:extLst>
          </p:cNvPr>
          <p:cNvSpPr txBox="1"/>
          <p:nvPr/>
        </p:nvSpPr>
        <p:spPr>
          <a:xfrm>
            <a:off x="1483924" y="2058052"/>
            <a:ext cx="9224152" cy="2477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Sukses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Dicapai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 Pada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Saat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 </a:t>
            </a:r>
            <a:r>
              <a:rPr kumimoji="0" lang="en-US" sz="31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Kehadiran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+mj-cs"/>
              </a:rPr>
              <a:t> Anda</a:t>
            </a:r>
          </a:p>
          <a:p>
            <a:pPr algn="ctr"/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Menjadi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Harapan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Besar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Dari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Lingkungan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Anda</a:t>
            </a:r>
          </a:p>
          <a:p>
            <a:pPr algn="ctr"/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****</a:t>
            </a:r>
          </a:p>
          <a:p>
            <a:pPr algn="ctr"/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Hindari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Apapun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Yang Akan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Membuat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Anda </a:t>
            </a:r>
          </a:p>
          <a:p>
            <a:pPr algn="ctr"/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Ditegur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Atas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Apa</a:t>
            </a:r>
            <a:r>
              <a:rPr lang="en-US" sz="3100" b="1" kern="0" dirty="0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 Yang Anda </a:t>
            </a:r>
            <a:r>
              <a:rPr lang="en-US" sz="3100" b="1" kern="0" dirty="0" err="1">
                <a:solidFill>
                  <a:srgbClr val="000000"/>
                </a:solidFill>
                <a:latin typeface="Franklin Gothic Book" panose="020B0503020102020204" pitchFamily="34" charset="0"/>
                <a:ea typeface="+mj-ea"/>
                <a:cs typeface="+mj-cs"/>
              </a:rPr>
              <a:t>Lakukan</a:t>
            </a:r>
            <a:endParaRPr kumimoji="0" lang="en-US" sz="3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57859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1159B4-3BA2-402E-AFF0-ED768E2F9E9A}"/>
              </a:ext>
            </a:extLst>
          </p:cNvPr>
          <p:cNvSpPr txBox="1"/>
          <p:nvPr/>
        </p:nvSpPr>
        <p:spPr>
          <a:xfrm>
            <a:off x="4322618" y="2715491"/>
            <a:ext cx="3546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Arial Rounded MT Bold" panose="020F0704030504030204" pitchFamily="34" charset="0"/>
              </a:rPr>
              <a:t>Terima</a:t>
            </a:r>
            <a:r>
              <a:rPr lang="en-US" sz="3600" dirty="0">
                <a:latin typeface="Arial Rounded MT Bold" panose="020F0704030504030204" pitchFamily="34" charset="0"/>
              </a:rPr>
              <a:t> Kasih</a:t>
            </a:r>
            <a:endParaRPr lang="en-ID" sz="3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84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03346" y="5589734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1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5" y="528099"/>
            <a:ext cx="413789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Keputusan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Beretika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E5E57B-2131-4342-A8EF-1709D669E148}"/>
              </a:ext>
            </a:extLst>
          </p:cNvPr>
          <p:cNvSpPr txBox="1"/>
          <p:nvPr/>
        </p:nvSpPr>
        <p:spPr>
          <a:xfrm>
            <a:off x="1200727" y="1511552"/>
            <a:ext cx="9494982" cy="4327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dikatakan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beretika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jika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</a:rPr>
              <a:t>keputusan</a:t>
            </a:r>
            <a:r>
              <a:rPr lang="en-US" sz="3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</a:rPr>
              <a:t>tersebut</a:t>
            </a:r>
            <a:r>
              <a:rPr lang="en-US" sz="320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sesuai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standar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etika,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mencakup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1165225" marR="0" lvl="0" indent="-7223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Konsekuensi keputusan terhadap kesejahteraan </a:t>
            </a:r>
            <a:r>
              <a:rPr kumimoji="0" lang="id-ID" sz="3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stakeholder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1165225" marR="0" lvl="0" indent="-7223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Keseimbangan hak dan kewajiban.</a:t>
            </a:r>
          </a:p>
          <a:p>
            <a:pPr marL="1165225" marR="0" lvl="0" indent="-7223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Kesesuaian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dengan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moral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yang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berterima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umum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8610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2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4507343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Dampak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Pelanggaran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C9F337-EC91-4C51-92BF-13B60BD53A78}"/>
              </a:ext>
            </a:extLst>
          </p:cNvPr>
          <p:cNvSpPr txBox="1"/>
          <p:nvPr/>
        </p:nvSpPr>
        <p:spPr>
          <a:xfrm>
            <a:off x="1500909" y="1617806"/>
            <a:ext cx="9448800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elanggaran etika dan tindakan ilegal terbukti mampu </a:t>
            </a:r>
            <a:r>
              <a:rPr kumimoji="0" lang="id-ID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meruntuhkan perolehan laba, harga saham, dan bahkan karier pimpinan perusahaan.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d-ID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Contoh: skandal bisnis yang dilakukan sejumlah perusahaan besar di AS (Enron, Arthur Andersen, WorldCom dst, telah memunculkan kemarahan publik dan menghancurkan pasar modal di AS, dan akhirnya memunculkan Sarbanes-Oxley Act pada tahun 2002.</a:t>
            </a:r>
          </a:p>
        </p:txBody>
      </p:sp>
    </p:spTree>
    <p:extLst>
      <p:ext uri="{BB962C8B-B14F-4D97-AF65-F5344CB8AC3E}">
        <p14:creationId xmlns:p14="http://schemas.microsoft.com/office/powerpoint/2010/main" val="264694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3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4507343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Dampak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Pelanggaran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+mn-cs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E146BB-7F89-4D0A-BA30-9FC90CC019AD}"/>
              </a:ext>
            </a:extLst>
          </p:cNvPr>
          <p:cNvSpPr txBox="1">
            <a:spLocks/>
          </p:cNvSpPr>
          <p:nvPr/>
        </p:nvSpPr>
        <p:spPr bwMode="auto">
          <a:xfrm>
            <a:off x="1477818" y="1526863"/>
            <a:ext cx="9531927" cy="410445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0850" indent="-4508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Contoh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-</a:t>
            </a:r>
            <a:r>
              <a:rPr lang="en-US" kern="0" dirty="0" err="1">
                <a:solidFill>
                  <a:srgbClr val="000000"/>
                </a:solidFill>
                <a:latin typeface="Arial"/>
              </a:rPr>
              <a:t>contoh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Arial"/>
              </a:rPr>
              <a:t>skandal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Arial"/>
              </a:rPr>
              <a:t>pelanggaran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kern="0" dirty="0" err="1">
                <a:solidFill>
                  <a:srgbClr val="000000"/>
                </a:solidFill>
                <a:latin typeface="Arial"/>
              </a:rPr>
              <a:t>etika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 yang </a:t>
            </a:r>
            <a:r>
              <a:rPr lang="en-US" kern="0" dirty="0" err="1">
                <a:solidFill>
                  <a:srgbClr val="000000"/>
                </a:solidFill>
                <a:latin typeface="Arial"/>
              </a:rPr>
              <a:t>berdampak</a:t>
            </a:r>
            <a:r>
              <a:rPr lang="en-US" kern="0" dirty="0">
                <a:solidFill>
                  <a:srgbClr val="000000"/>
                </a:solidFill>
                <a:latin typeface="Arial"/>
              </a:rPr>
              <a:t> fatal: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Skandal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Enron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klik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 di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sini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Skandal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Arthur Andersen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klik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 di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sini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Skandal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Arthur Andersen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4"/>
              </a:rPr>
              <a:t>klik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4"/>
              </a:rPr>
              <a:t> di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4"/>
              </a:rPr>
              <a:t>sini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Skandal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WorldCom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5"/>
              </a:rPr>
              <a:t>klik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5"/>
              </a:rPr>
              <a:t> di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5"/>
              </a:rPr>
              <a:t>sini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5"/>
              </a:rPr>
              <a:t>.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650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4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7712362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2800" b="1" dirty="0">
                <a:solidFill>
                  <a:schemeClr val="tx1"/>
                </a:solidFill>
                <a:latin typeface="Brush Script Std" panose="03060802040607070404" pitchFamily="66" charset="0"/>
                <a:cs typeface="Arial" panose="020B0604020202020204" pitchFamily="34" charset="0"/>
              </a:rPr>
              <a:t>Ethical Decision-Making Framework (EDMF)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99784F5-8FF6-4626-A771-D4608BE23EE7}"/>
              </a:ext>
            </a:extLst>
          </p:cNvPr>
          <p:cNvSpPr txBox="1">
            <a:spLocks/>
          </p:cNvSpPr>
          <p:nvPr/>
        </p:nvSpPr>
        <p:spPr bwMode="auto">
          <a:xfrm>
            <a:off x="1310972" y="1392988"/>
            <a:ext cx="9625475" cy="426583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0850" indent="-4508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rinsip pengambilan keputusan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berdasarkan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EDMF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Berdampak pada </a:t>
            </a:r>
            <a:r>
              <a:rPr kumimoji="0" lang="id-ID" sz="3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kesejahteraan dan kesehatan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(well-offness and well-being)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itchFamily="2" charset="2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Memperhatikan dan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menghargai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 hak stakeholders</a:t>
            </a:r>
          </a:p>
          <a:p>
            <a:pPr marL="514350" marR="0" lvl="0" indent="-5143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Adil terhadap stakeholders.</a:t>
            </a:r>
          </a:p>
          <a:p>
            <a:pPr marL="514350" marR="0" lvl="0" indent="-5143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Berdampak pada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kualitas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 </a:t>
            </a: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perilaku dan moralitas.</a:t>
            </a:r>
            <a:endParaRPr kumimoji="0" lang="en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322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5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5680362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Dilema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Penerapan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Konsep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id-ID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EDMF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9CB828-C78C-491A-89AB-39D5B15CA007}"/>
              </a:ext>
            </a:extLst>
          </p:cNvPr>
          <p:cNvSpPr txBox="1"/>
          <p:nvPr/>
        </p:nvSpPr>
        <p:spPr>
          <a:xfrm>
            <a:off x="1140690" y="1366177"/>
            <a:ext cx="9892145" cy="442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3275" marR="0" lvl="0" indent="-8032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 EDMF berbenturan dengan budaya yang berlaku, sehingga diabaikan atau  memunculkan penolakan.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itchFamily="2" charset="2"/>
            </a:endParaRPr>
          </a:p>
          <a:p>
            <a:pPr marL="803275" marR="0" lvl="0" indent="-8032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d-ID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Prinsip EDMF berhadapan dengan konflik kepentingan.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itchFamily="2" charset="2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sng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Contoh</a:t>
            </a:r>
            <a:r>
              <a:rPr kumimoji="0" lang="en-US" sz="32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: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Hambatan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penerapan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Wingdings" pitchFamily="2" charset="2"/>
              </a:rPr>
              <a:t> Pancasila di Indonesia</a:t>
            </a:r>
            <a:endParaRPr kumimoji="0" lang="id-ID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133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6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61791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Pendekatan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1A1D3-16C0-41F4-B344-9531A9819C6E}"/>
              </a:ext>
            </a:extLst>
          </p:cNvPr>
          <p:cNvSpPr txBox="1"/>
          <p:nvPr/>
        </p:nvSpPr>
        <p:spPr>
          <a:xfrm>
            <a:off x="988291" y="1680109"/>
            <a:ext cx="10076873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marR="0" lvl="0" indent="-609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Pendekatan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Consequentialism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Utilitarianism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atau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Teleology</a:t>
            </a:r>
          </a:p>
          <a:p>
            <a:pPr marL="1165225" marR="0" lvl="0" indent="-5318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Keputusan didasarkan pada konsekuensi terbaik yang paling optimal.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65225" marR="0" lvl="0" indent="-5318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Tolok ukur keputusan beretika adalah kesejahteraan, kebaikan, dan moralitas.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id-ID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65225" marR="0" lvl="0" indent="-5318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Keputusan beretika adalah keputusan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memberi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kebaikan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bagi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banyak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orang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25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7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61791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Pendekatan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19D77-09C9-47BD-A488-187BEE451B4C}"/>
              </a:ext>
            </a:extLst>
          </p:cNvPr>
          <p:cNvSpPr txBox="1"/>
          <p:nvPr/>
        </p:nvSpPr>
        <p:spPr>
          <a:xfrm>
            <a:off x="1228436" y="1409911"/>
            <a:ext cx="9735127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3413" marR="0" lvl="0" indent="-6334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>
                <a:tab pos="633413" algn="l"/>
              </a:tabLst>
              <a:defRPr/>
            </a:pPr>
            <a:r>
              <a:rPr kumimoji="0" lang="id-ID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Pendekatan 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Deontologi</a:t>
            </a:r>
            <a:endParaRPr kumimoji="0" lang="id-ID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33413" marR="0" lvl="0" indent="-6334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>
                <a:tab pos="633413" algn="l"/>
              </a:tabLst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633413" marR="0" lvl="0" indent="-6334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beretika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diukur dari sisi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penghargaan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terhadap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tugas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hak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dan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pemenuhan prinsip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keadilan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</a:p>
          <a:p>
            <a:pPr marL="633413" marR="0" lvl="0" indent="-6334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633413" marR="0" lvl="0" indent="-633413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S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tandar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moral,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prinsip-prinsip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etika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dan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aturan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yang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berlaku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dijadikan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sebagai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pedoman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dalam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membuat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segala bentuk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keputusan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3687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4A2DBED-A653-457E-915C-4D49DCE0B124}"/>
              </a:ext>
            </a:extLst>
          </p:cNvPr>
          <p:cNvSpPr txBox="1"/>
          <p:nvPr/>
        </p:nvSpPr>
        <p:spPr>
          <a:xfrm>
            <a:off x="10631054" y="5678921"/>
            <a:ext cx="803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8</a:t>
            </a:r>
            <a:endParaRPr kumimoji="0" lang="en-ID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F47B87-2F5B-420B-B9BC-EE9FBE7365EF}"/>
              </a:ext>
            </a:extLst>
          </p:cNvPr>
          <p:cNvSpPr/>
          <p:nvPr/>
        </p:nvSpPr>
        <p:spPr>
          <a:xfrm>
            <a:off x="858983" y="886691"/>
            <a:ext cx="10547926" cy="538480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F66A0-1BD3-4DA5-A00E-3EBF9DEDD89F}"/>
              </a:ext>
            </a:extLst>
          </p:cNvPr>
          <p:cNvSpPr txBox="1"/>
          <p:nvPr/>
        </p:nvSpPr>
        <p:spPr>
          <a:xfrm>
            <a:off x="831274" y="528099"/>
            <a:ext cx="6179126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Pendekatan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Keputusan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Berbasis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ush Script Std" panose="03060802040607070404" pitchFamily="66" charset="0"/>
                <a:ea typeface="+mn-ea"/>
                <a:cs typeface="Arial" panose="020B0604020202020204" pitchFamily="34" charset="0"/>
              </a:rPr>
              <a:t> Etika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ush Script Std" panose="03060802040607070404" pitchFamily="66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9A46F5-E890-4A02-A187-CEB60B588AAD}"/>
              </a:ext>
            </a:extLst>
          </p:cNvPr>
          <p:cNvSpPr txBox="1"/>
          <p:nvPr/>
        </p:nvSpPr>
        <p:spPr>
          <a:xfrm>
            <a:off x="1191491" y="1637029"/>
            <a:ext cx="9882909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id-ID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Pendekatan V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irtue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</a:t>
            </a:r>
            <a:r>
              <a:rPr kumimoji="0" 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thics</a:t>
            </a: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 Etika Kebajikan</a:t>
            </a:r>
          </a:p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E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tika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kebajikan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menekankan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pada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aspek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motivasi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niat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serta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prinsip-prinsip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moral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dalam membuat pilihan keputusan dan tindakan. 	</a:t>
            </a:r>
          </a:p>
          <a:p>
            <a:pPr marL="722313" marR="0" lvl="0" indent="-722313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Terdapat t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iga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prinsip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kebajikan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1519238" marR="0" lvl="0" indent="-79692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eberanian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519238" marR="0" lvl="0" indent="-79692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esederhanaan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519238" marR="0" lvl="0" indent="-796925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id-ID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eadilan</a:t>
            </a:r>
            <a:endParaRPr kumimoji="0" lang="id-ID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770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770</Words>
  <Application>Microsoft Office PowerPoint</Application>
  <PresentationFormat>Widescreen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Rounded MT Bold</vt:lpstr>
      <vt:lpstr>Brush Script Std</vt:lpstr>
      <vt:lpstr>Calibri</vt:lpstr>
      <vt:lpstr>Calibri Light</vt:lpstr>
      <vt:lpstr>Franklin Gothic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7</cp:revision>
  <dcterms:created xsi:type="dcterms:W3CDTF">2021-03-29T03:47:15Z</dcterms:created>
  <dcterms:modified xsi:type="dcterms:W3CDTF">2021-03-29T04:31:23Z</dcterms:modified>
</cp:coreProperties>
</file>