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5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D821-5D96-48C3-878B-64ACC94F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B1636-6FE2-4244-9649-F11611E78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4B114-B2ED-4AF6-A7E4-B234C0F3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C605-3549-41AE-88DC-266935E7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CC19-DA02-4557-AFC3-05C53C3D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06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D3B5-2A04-4C83-A68F-FDF9209B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F9E29-73E6-4D48-938E-D1D264036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87C7-45C5-4E80-8B39-E7C151C4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64465-355E-4609-9417-20A1EBBB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2496E-44C1-43BE-9A6B-BC0B66EF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016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68A35-5AF2-47C5-B740-A6653CAD6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80D39-6F26-45F9-9AA0-86959B36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F1B8E-B916-4B46-AABC-68568EDA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B0DC0-ADE5-42FC-BD16-E8C11B34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D876-A5E8-49A0-AA25-F1ED8DD6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797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E02E-C582-4C9E-8F48-DF57E59A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CEAE-D2F7-49D4-8382-D89199C7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7C943-F3BD-46ED-AA8E-A59F7C0D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DEA2-B200-4B7D-BA02-B80E2436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C57F-8925-46AA-B583-1DA30CE7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44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1A68-70FE-4024-97EF-D2DD1A06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D212D-5772-46B9-8863-3C1A4507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1745C-82C1-4EB5-A918-1ED07C1F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26770-9177-4DE5-88F5-BBE350CF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AC2E-28C3-4D18-986B-5DBEA5A2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996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8506-FC4B-43A2-A297-25E3237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B094-9DC9-41E4-844B-8A733FB18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B6E5-4E26-4911-AF1E-B00907ABA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19937-4918-4CC9-8836-CC1D1348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95285-BFDE-487B-8BAA-A1932F5C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A8273-E18C-416D-BFA5-291F8193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251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06DA-E68C-4195-BF8E-99128580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F511F-4EE1-452A-832D-034A4C16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4CBC6-A48C-42E5-9C3C-7C0A7D630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BB8A6-1B6E-4EB3-853A-E7FC3B710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A44BB-E60C-4EA9-BBDD-DE573587A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AFBAF-6FB5-44E0-A31D-5BD37FB1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9EE90-635E-49A3-805F-4BEB6709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71011-C26A-4BB2-AB48-4AC9FEB7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068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D84E-1B5E-44A7-B8AE-1FC2A43B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657A0-6A9D-40A6-8640-EF6DC814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F57B0-AE6E-49C8-A106-D58BB3CC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7E2E3-6D79-49E4-B7D5-C3500403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497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96BA6-72E4-49B0-AA10-88E01907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48C-5B7B-4175-AEC6-C2B6CF0C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E0DC2-0CCD-47F2-ABBF-94A92AFA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44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C7F6-F3EE-4BD3-9570-281DFEAE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3C81-F44D-4150-BC12-207F51DCB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0F7D5-13D9-4E6E-8498-526C02EDE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70780-E7E9-412D-BC65-75E00FEA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8CA53-09B5-4150-A2BD-33498633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2C52A-5D09-40B8-85EF-B8DB04EE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77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482A-DD1F-415E-83B9-0DE9A58C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3A82B8-4692-4095-92EB-59D7F9323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1A20E-BCB9-45AE-AD98-7DACE7CAD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9FB08-EFB1-4045-B091-9E25720C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9BD14-ADA6-4200-B907-EDE3B4E7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147BE-22B1-48C3-95F8-894179D3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131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1329C-8EDB-46A6-8BAA-18407DC5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93A82-3E14-48E2-999C-2A478A00E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3E8E5-815F-4C00-BFE5-F56BA6678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91D-2037-40DE-BFA6-B7E677CD2C3B}" type="datetimeFigureOut">
              <a:rPr lang="en-ID" smtClean="0"/>
              <a:t>26/03/2021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1FA44-761F-4C4E-A11C-1349CEE38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8984-5DE1-42FB-8C1F-F88D7B802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2E4A-A7D4-4E61-B46A-EE6A9F465C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26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A5499A-7C3B-43E5-9DB0-94063A311C3D}"/>
              </a:ext>
            </a:extLst>
          </p:cNvPr>
          <p:cNvSpPr txBox="1"/>
          <p:nvPr/>
        </p:nvSpPr>
        <p:spPr>
          <a:xfrm>
            <a:off x="1361013" y="2690305"/>
            <a:ext cx="9820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BAB 3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ETHICAL GOVERNANCE DAN GOVERNANCE SYSTEMS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159164" y="1166842"/>
            <a:ext cx="101738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1325" indent="-441325"/>
            <a:r>
              <a:rPr lang="id-ID" sz="3200" dirty="0">
                <a:latin typeface="Arial Rounded MT Bold" panose="020F0704030504030204" pitchFamily="34" charset="0"/>
                <a:cs typeface="Arial" pitchFamily="34" charset="0"/>
              </a:rPr>
              <a:t>Elemen SPI menurut COSO:</a:t>
            </a:r>
            <a:endParaRPr lang="en-US" sz="3200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441325" indent="-441325"/>
            <a:endParaRPr lang="id-ID" sz="3200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082675" lvl="2" indent="-1082675" algn="l">
              <a:buFontTx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pengendalian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(control environment)</a:t>
            </a:r>
          </a:p>
          <a:p>
            <a:pPr marL="1082675" lvl="2" indent="-1082675" algn="l">
              <a:buFontTx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Pengukuran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risiko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(risk assessment)</a:t>
            </a:r>
          </a:p>
          <a:p>
            <a:pPr marL="1082675" lvl="2" indent="-1082675" algn="l">
              <a:buFontTx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Aktivitas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pengendalian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(control activities)</a:t>
            </a:r>
          </a:p>
          <a:p>
            <a:pPr marL="1082675" lvl="2" indent="-1082675" algn="l">
              <a:buFontTx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Sistem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informasi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komunikasi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(information and communication systems)</a:t>
            </a:r>
          </a:p>
          <a:p>
            <a:pPr marL="1082675" lvl="2" indent="-1082675" algn="l">
              <a:buFontTx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Pemantauan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(monitoring)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9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Etika VS SPI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7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076038" y="1373825"/>
            <a:ext cx="9702800" cy="433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720725" eaLnBrk="1" hangingPunct="1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en-US" sz="3200" i="1" dirty="0">
                <a:latin typeface="Arial Rounded MT Bold" panose="020F0704030504030204" pitchFamily="34" charset="0"/>
              </a:rPr>
              <a:t>Corporate governance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merepresentasikan </a:t>
            </a:r>
            <a:r>
              <a:rPr lang="en-US" sz="3200" dirty="0" err="1">
                <a:latin typeface="Arial Rounded MT Bold" panose="020F0704030504030204" pitchFamily="34" charset="0"/>
              </a:rPr>
              <a:t>koordinasi</a:t>
            </a:r>
            <a:r>
              <a:rPr lang="en-US" sz="3200" dirty="0">
                <a:latin typeface="Arial Rounded MT Bold" panose="020F0704030504030204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</a:rPr>
              <a:t>harmoni</a:t>
            </a:r>
            <a:r>
              <a:rPr lang="id-ID" sz="3200" dirty="0">
                <a:latin typeface="Arial Rounded MT Bold" panose="020F0704030504030204" pitchFamily="34" charset="0"/>
              </a:rPr>
              <a:t> antar stakeholders, untuk menentukan dan mengendalikan kinerja </a:t>
            </a:r>
            <a:r>
              <a:rPr lang="en-US" sz="3200" dirty="0">
                <a:latin typeface="Arial Rounded MT Bold" panose="020F0704030504030204" pitchFamily="34" charset="0"/>
              </a:rPr>
              <a:t>dan </a:t>
            </a:r>
            <a:r>
              <a:rPr lang="id-ID" sz="3200" dirty="0">
                <a:latin typeface="Arial Rounded MT Bold" panose="020F0704030504030204" pitchFamily="34" charset="0"/>
              </a:rPr>
              <a:t>arah strategis </a:t>
            </a:r>
            <a:r>
              <a:rPr lang="en-US" sz="3200" dirty="0" err="1">
                <a:latin typeface="Arial Rounded MT Bold" panose="020F0704030504030204" pitchFamily="34" charset="0"/>
              </a:rPr>
              <a:t>organisasi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id-ID" sz="32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en-US" sz="3200" b="1" dirty="0">
                <a:latin typeface="Arial Rounded MT Bold" panose="020F0704030504030204" pitchFamily="34" charset="0"/>
              </a:rPr>
              <a:t>Bad corporate governance leads to bad strategy formulation and implementation</a:t>
            </a:r>
            <a:r>
              <a:rPr lang="id-ID" sz="3200" dirty="0">
                <a:latin typeface="Arial Rounded MT Bold" panose="020F0704030504030204" pitchFamily="34" charset="0"/>
              </a:rPr>
              <a:t> (</a:t>
            </a:r>
            <a:r>
              <a:rPr lang="en-US" sz="3200" dirty="0">
                <a:latin typeface="Arial Rounded MT Bold" panose="020F0704030504030204" pitchFamily="34" charset="0"/>
              </a:rPr>
              <a:t>CG yang </a:t>
            </a:r>
            <a:r>
              <a:rPr lang="en-US" sz="3200" dirty="0" err="1">
                <a:latin typeface="Arial Rounded MT Bold" panose="020F0704030504030204" pitchFamily="34" charset="0"/>
              </a:rPr>
              <a:t>buruk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berakibat</a:t>
            </a:r>
            <a:r>
              <a:rPr lang="en-US" sz="3200" dirty="0">
                <a:latin typeface="Arial Rounded MT Bold" panose="020F0704030504030204" pitchFamily="34" charset="0"/>
              </a:rPr>
              <a:t> pada </a:t>
            </a:r>
            <a:r>
              <a:rPr lang="en-US" sz="3200" dirty="0" err="1">
                <a:latin typeface="Arial Rounded MT Bold" panose="020F0704030504030204" pitchFamily="34" charset="0"/>
              </a:rPr>
              <a:t>formulasi</a:t>
            </a:r>
            <a:r>
              <a:rPr lang="en-US" sz="3200" dirty="0">
                <a:latin typeface="Arial Rounded MT Bold" panose="020F0704030504030204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</a:rPr>
              <a:t>implementasi</a:t>
            </a:r>
            <a:r>
              <a:rPr lang="en-US" sz="3200" dirty="0">
                <a:latin typeface="Arial Rounded MT Bold" panose="020F0704030504030204" pitchFamily="34" charset="0"/>
              </a:rPr>
              <a:t> strategi yang </a:t>
            </a:r>
            <a:r>
              <a:rPr lang="en-US" sz="3200" dirty="0" err="1">
                <a:latin typeface="Arial Rounded MT Bold" panose="020F0704030504030204" pitchFamily="34" charset="0"/>
              </a:rPr>
              <a:t>buruk</a:t>
            </a:r>
            <a:r>
              <a:rPr lang="id-ID" sz="3200" dirty="0">
                <a:latin typeface="Arial Rounded MT Bold" panose="020F0704030504030204" pitchFamily="34" charset="0"/>
              </a:rPr>
              <a:t>)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  <a:cs typeface="Cordia New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10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Etika VS Strategi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7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076038" y="1226049"/>
            <a:ext cx="9702800" cy="4741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id-ID" sz="2800" dirty="0">
                <a:latin typeface="Arial Rounded MT Bold" panose="020F0704030504030204" pitchFamily="34" charset="0"/>
              </a:rPr>
              <a:t>Strategi adalah penyesuaian sumberdaya dan kemampuan inte</a:t>
            </a:r>
            <a:r>
              <a:rPr lang="en-US" sz="2800" dirty="0" err="1">
                <a:latin typeface="Arial Rounded MT Bold" panose="020F0704030504030204" pitchFamily="34" charset="0"/>
              </a:rPr>
              <a:t>rnal</a:t>
            </a:r>
            <a:r>
              <a:rPr lang="id-ID" sz="2800" dirty="0">
                <a:latin typeface="Arial Rounded MT Bold" panose="020F0704030504030204" pitchFamily="34" charset="0"/>
              </a:rPr>
              <a:t> organisasi dengan peluang di lingkungan </a:t>
            </a:r>
            <a:r>
              <a:rPr lang="en-US" sz="2800" dirty="0" err="1">
                <a:latin typeface="Arial Rounded MT Bold" panose="020F0704030504030204" pitchFamily="34" charset="0"/>
              </a:rPr>
              <a:t>eksternal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organisasi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en-US" sz="2800" dirty="0" err="1">
                <a:latin typeface="Arial Rounded MT Bold" panose="020F0704030504030204" pitchFamily="34" charset="0"/>
              </a:rPr>
              <a:t>Pertanyaan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dalam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perumusan</a:t>
            </a:r>
            <a:r>
              <a:rPr lang="en-US" sz="2800" dirty="0">
                <a:latin typeface="Arial Rounded MT Bold" panose="020F0704030504030204" pitchFamily="34" charset="0"/>
              </a:rPr>
              <a:t> strategi:</a:t>
            </a:r>
            <a:endParaRPr lang="id-ID" sz="2800" dirty="0">
              <a:latin typeface="Arial Rounded MT Bold" panose="020F0704030504030204" pitchFamily="34" charset="0"/>
            </a:endParaRPr>
          </a:p>
          <a:p>
            <a:pPr marL="1035050" lvl="2" indent="-51435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>
                <a:latin typeface="Arial Rounded MT Bold" panose="020F0704030504030204" pitchFamily="34" charset="0"/>
              </a:rPr>
              <a:t>Do we have the right strategy, given what we do well?</a:t>
            </a:r>
          </a:p>
          <a:p>
            <a:pPr marL="1035050" lvl="2" indent="-51435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>
                <a:latin typeface="Arial Rounded MT Bold" panose="020F0704030504030204" pitchFamily="34" charset="0"/>
              </a:rPr>
              <a:t>Is our strategy matched to the external environment (economy, social expectations, etc.)?</a:t>
            </a:r>
          </a:p>
          <a:p>
            <a:pPr marL="1035050" lvl="2" indent="-51435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>
                <a:latin typeface="Arial Rounded MT Bold" panose="020F0704030504030204" pitchFamily="34" charset="0"/>
              </a:rPr>
              <a:t>Are we capable of executing the strategy?</a:t>
            </a:r>
          </a:p>
          <a:p>
            <a:pPr marL="1035050" lvl="2" indent="-51435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>
                <a:latin typeface="Arial Rounded MT Bold" panose="020F0704030504030204" pitchFamily="34" charset="0"/>
              </a:rPr>
              <a:t>Do we have the right top management team?</a:t>
            </a:r>
          </a:p>
          <a:p>
            <a:pPr marL="1035050" lvl="2" indent="-51435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i="1" dirty="0">
                <a:latin typeface="Arial Rounded MT Bold" panose="020F0704030504030204" pitchFamily="34" charset="0"/>
              </a:rPr>
              <a:t>If the answer to one or more of these questions is “no,” what do we need to change?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11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9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076038" y="1226049"/>
            <a:ext cx="9702800" cy="478079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628650" indent="-628650" eaLnBrk="1" hangingPunct="1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en-US" sz="3200" b="1" i="1" dirty="0">
                <a:latin typeface="Arial Rounded MT Bold" panose="020F0704030504030204" pitchFamily="34" charset="0"/>
              </a:rPr>
              <a:t>Bad strategy </a:t>
            </a:r>
            <a:r>
              <a:rPr lang="id-ID" sz="3200" b="1" i="1" dirty="0">
                <a:latin typeface="Arial Rounded MT Bold" panose="020F0704030504030204" pitchFamily="34" charset="0"/>
              </a:rPr>
              <a:t>(bad corporate governance) </a:t>
            </a:r>
            <a:r>
              <a:rPr lang="en-US" sz="3200" b="1" i="1" dirty="0">
                <a:latin typeface="Arial Rounded MT Bold" panose="020F0704030504030204" pitchFamily="34" charset="0"/>
              </a:rPr>
              <a:t>makes it harder for firms to fulfill their economic and ethical responsibilities to stakeholders, including shareholders and employees</a:t>
            </a:r>
            <a:r>
              <a:rPr lang="id-ID" sz="3200" b="1" i="1" dirty="0">
                <a:latin typeface="Arial Rounded MT Bold" panose="020F0704030504030204" pitchFamily="34" charset="0"/>
              </a:rPr>
              <a:t>.</a:t>
            </a:r>
          </a:p>
          <a:p>
            <a:pPr marL="628650" indent="-628650" eaLnBrk="1" hangingPunct="1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tabLst>
                <a:tab pos="338138" algn="l"/>
              </a:tabLst>
            </a:pPr>
            <a:r>
              <a:rPr lang="id-ID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Strategi yang buruk (CG yang buruk) akan </a:t>
            </a:r>
            <a:r>
              <a:rPr lang="en-US" sz="3200" b="1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menyulitkan</a:t>
            </a:r>
            <a:r>
              <a:rPr lang="en-US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id-ID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perusahaan dalam memenuhi tanggungjawab ekonomi dan etika terhadap </a:t>
            </a:r>
            <a:r>
              <a:rPr lang="id-ID" sz="3200" b="1" i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stakeholders, </a:t>
            </a:r>
            <a:r>
              <a:rPr lang="id-ID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termasuk pemegang saha</a:t>
            </a:r>
            <a:r>
              <a:rPr lang="en-US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m</a:t>
            </a:r>
            <a:r>
              <a:rPr lang="id-ID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dan karyawan.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12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Etika VS Strategi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5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076038" y="1226049"/>
            <a:ext cx="9702800" cy="470282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720725" indent="-720725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Peningkatan tuntutan transparansi pelaporan keuangan dan tanggungjawab sosial organisasi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725" indent="-720725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Peningkatan tuntutan keterlibatan dewan komisaris dalam penetapan strategi serta tanggungjawab organisasi terhadap isu-isu sosial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72072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Peningkatan keterlibatan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institutional shareholders (pension funds, mutual funds)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dalam proses corporate governance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komisaris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perusahan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dan non-shareholder stakeholders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13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Dampak</a:t>
            </a:r>
            <a:r>
              <a:rPr lang="en-US" sz="2800" dirty="0">
                <a:latin typeface="Brush Script Std" panose="03060802040607070404" pitchFamily="66" charset="0"/>
              </a:rPr>
              <a:t> Corporate Gov.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8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14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566188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Pengendalian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Organisasi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1EDD9-5F3D-4B1A-9BF2-E7975515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37" y="1246632"/>
            <a:ext cx="8798818" cy="46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15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566188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Pengembangan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Budaya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Organisasi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0E41A-4F60-46EC-8945-93585D02C309}"/>
              </a:ext>
            </a:extLst>
          </p:cNvPr>
          <p:cNvSpPr txBox="1"/>
          <p:nvPr/>
        </p:nvSpPr>
        <p:spPr>
          <a:xfrm>
            <a:off x="1140691" y="1314575"/>
            <a:ext cx="9804399" cy="4228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Budaya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berbasis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etika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dibangun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melalui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kesadaran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tentang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penting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etika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keberlangsungan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kesuksesan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jangka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panjang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Prinsip dasar: </a:t>
            </a:r>
            <a:r>
              <a: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kesadaran tentang peran penting hubungan harmonis antara </a:t>
            </a:r>
            <a:r>
              <a: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organisasi dengan stakeholders</a:t>
            </a:r>
            <a:r>
              <a: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23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16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566188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Hirarkhi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Sukses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Organisasi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80FC6-4F2E-4201-BAEC-F0BE96D6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75" y="1125801"/>
            <a:ext cx="7864522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17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70103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Pertanyaan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Budaya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Organisasi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Berbasis</a:t>
            </a:r>
            <a:r>
              <a:rPr lang="en-US" sz="2800" dirty="0">
                <a:latin typeface="Brush Script Std" panose="03060802040607070404" pitchFamily="66" charset="0"/>
              </a:rPr>
              <a:t> Etika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pic>
        <p:nvPicPr>
          <p:cNvPr id="6" name="Picture 2" descr="ftp://Rothaermel:rothaermel_strat@ftp.eppg.com/Art%20Files/Chapter_12/rot12737_ex1203.jpg">
            <a:extLst>
              <a:ext uri="{FF2B5EF4-FFF2-40B4-BE49-F238E27FC236}">
                <a16:creationId xmlns:a16="http://schemas.microsoft.com/office/drawing/2014/main" id="{389F7FA3-B1E8-4603-9057-B4E528A4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078" y="1293028"/>
            <a:ext cx="6643734" cy="41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B9DB2E-2BC8-4369-8E33-2E6CD1FE93DB}"/>
              </a:ext>
            </a:extLst>
          </p:cNvPr>
          <p:cNvSpPr txBox="1"/>
          <p:nvPr/>
        </p:nvSpPr>
        <p:spPr>
          <a:xfrm>
            <a:off x="1123132" y="1496950"/>
            <a:ext cx="304800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Pertanyaan-pertanyaan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penting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untuk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membangun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udaya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organisasi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berbasi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etika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8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18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566188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Lingkungan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Interaksi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Organisasi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617CC-5839-4C14-8296-A9DA1D2B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6" y="1910083"/>
            <a:ext cx="9245600" cy="3292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902F15-5672-449A-B38A-590028AF50CF}"/>
              </a:ext>
            </a:extLst>
          </p:cNvPr>
          <p:cNvSpPr txBox="1"/>
          <p:nvPr/>
        </p:nvSpPr>
        <p:spPr>
          <a:xfrm>
            <a:off x="2429164" y="1219091"/>
            <a:ext cx="7629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Interaksi organisasi dengan stakeholders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741B9-46F6-48AA-ACA8-38EEFD8B6A51}"/>
              </a:ext>
            </a:extLst>
          </p:cNvPr>
          <p:cNvSpPr txBox="1"/>
          <p:nvPr/>
        </p:nvSpPr>
        <p:spPr>
          <a:xfrm>
            <a:off x="1334655" y="5284966"/>
            <a:ext cx="9596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Inducements = keputusan dan tindakan untuk mendorong stakeholders memberikan kontribusi kepada organisasi secara optimal.</a:t>
            </a:r>
          </a:p>
        </p:txBody>
      </p:sp>
    </p:spTree>
    <p:extLst>
      <p:ext uri="{BB962C8B-B14F-4D97-AF65-F5344CB8AC3E}">
        <p14:creationId xmlns:p14="http://schemas.microsoft.com/office/powerpoint/2010/main" val="262832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283855" y="1413063"/>
            <a:ext cx="97258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720725">
              <a:buFont typeface="Arial" panose="020B0604020202020204" pitchFamily="34" charset="0"/>
              <a:buChar char="•"/>
            </a:pPr>
            <a:r>
              <a:rPr lang="id-ID" sz="3200" i="1" dirty="0">
                <a:latin typeface="Arial Rounded MT Bold" panose="020F0704030504030204" pitchFamily="34" charset="0"/>
              </a:rPr>
              <a:t>Ethical governance</a:t>
            </a:r>
            <a:r>
              <a:rPr lang="id-ID" sz="3200" dirty="0">
                <a:latin typeface="Arial Rounded MT Bold" panose="020F0704030504030204" pitchFamily="34" charset="0"/>
              </a:rPr>
              <a:t> and </a:t>
            </a:r>
            <a:r>
              <a:rPr lang="id-ID" sz="3200" i="1" dirty="0">
                <a:latin typeface="Arial Rounded MT Bold" panose="020F0704030504030204" pitchFamily="34" charset="0"/>
              </a:rPr>
              <a:t>governance system</a:t>
            </a:r>
            <a:r>
              <a:rPr lang="id-ID" sz="3200" dirty="0">
                <a:latin typeface="Arial Rounded MT Bold" panose="020F0704030504030204" pitchFamily="34" charset="0"/>
              </a:rPr>
              <a:t> adalah konsep serta sistem pengelolaan organisasi berbasis etika.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20725" indent="-720725">
              <a:buFont typeface="Arial" panose="020B0604020202020204" pitchFamily="34" charset="0"/>
              <a:buChar char="•"/>
            </a:pPr>
            <a:endParaRPr lang="id-ID" sz="3200" dirty="0">
              <a:latin typeface="Arial Rounded MT Bold" panose="020F0704030504030204" pitchFamily="34" charset="0"/>
            </a:endParaRPr>
          </a:p>
          <a:p>
            <a:pPr marL="720725" indent="-720725">
              <a:buFont typeface="Arial" panose="020B0604020202020204" pitchFamily="34" charset="0"/>
              <a:buChar char="•"/>
            </a:pPr>
            <a:r>
              <a:rPr lang="id-ID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Konsekuensi:</a:t>
            </a:r>
            <a:r>
              <a:rPr lang="id-ID" sz="3200" dirty="0">
                <a:latin typeface="Arial Rounded MT Bold" panose="020F0704030504030204" pitchFamily="34" charset="0"/>
              </a:rPr>
              <a:t> prinsip-prinsip etika harus dimasukkan ke dalam </a:t>
            </a:r>
            <a:r>
              <a:rPr lang="id-ID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perencanaan, pelaksanaan, dan pertanggungjawaban pengelolaan organisasi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589734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886691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F66A0-1BD3-4DA5-A00E-3EBF9DEDD89F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1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19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39650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Proses </a:t>
            </a:r>
            <a:r>
              <a:rPr lang="en-US" sz="2800" dirty="0" err="1">
                <a:latin typeface="Brush Script Std" panose="03060802040607070404" pitchFamily="66" charset="0"/>
              </a:rPr>
              <a:t>Pembentukan</a:t>
            </a:r>
            <a:r>
              <a:rPr lang="en-US" sz="2800" dirty="0">
                <a:latin typeface="Brush Script Std" panose="03060802040607070404" pitchFamily="66" charset="0"/>
              </a:rPr>
              <a:t> ROIC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94335-B553-4F4C-BC00-1416CB24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4" y="2239641"/>
            <a:ext cx="10113818" cy="3389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D88015-00BB-44DE-AEB1-07AFEE2433B4}"/>
              </a:ext>
            </a:extLst>
          </p:cNvPr>
          <p:cNvSpPr txBox="1"/>
          <p:nvPr/>
        </p:nvSpPr>
        <p:spPr>
          <a:xfrm>
            <a:off x="1136074" y="1285534"/>
            <a:ext cx="101138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Hubungan antara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ROIC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(Return on Invested Capital)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Kepuasan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Stakeholder,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Dukungan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Stakeholder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504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20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566188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Pesan</a:t>
            </a:r>
            <a:r>
              <a:rPr lang="en-US" sz="2800" dirty="0">
                <a:latin typeface="Brush Script Std" panose="03060802040607070404" pitchFamily="66" charset="0"/>
              </a:rPr>
              <a:t> Everlasting Milton Friedman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0C3D824-DB23-48FE-97D2-D69F9FDC300F}"/>
              </a:ext>
            </a:extLst>
          </p:cNvPr>
          <p:cNvSpPr txBox="1">
            <a:spLocks/>
          </p:cNvSpPr>
          <p:nvPr/>
        </p:nvSpPr>
        <p:spPr>
          <a:xfrm>
            <a:off x="1163782" y="1137281"/>
            <a:ext cx="8218942" cy="264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3397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Milton Friedman 1962,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mengatakan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:</a:t>
            </a:r>
          </a:p>
          <a:p>
            <a:pPr marL="366713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“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Tanggungjawab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sosial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bisnis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yang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utama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adalah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meningkatkan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keuntungan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dengan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syarat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tetap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berada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pada area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aturan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bermain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 (rules of the game</a:t>
            </a:r>
            <a:r>
              <a:rPr kumimoji="0" lang="id-ID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)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itchFamily="2" charset="-122"/>
              </a:rPr>
              <a:t>.</a:t>
            </a:r>
          </a:p>
          <a:p>
            <a:pPr marL="855663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itchFamily="2" charset="-122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5" descr="C:\Users\Home\Desktop\imagesCALKQLMA.jpg">
            <a:extLst>
              <a:ext uri="{FF2B5EF4-FFF2-40B4-BE49-F238E27FC236}">
                <a16:creationId xmlns:a16="http://schemas.microsoft.com/office/drawing/2014/main" id="{FF67E1D1-7682-4E34-A8B7-8A8F4815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972" y="1373837"/>
            <a:ext cx="1619389" cy="21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4E517F-B30A-4799-BD8F-4491FAE85232}"/>
              </a:ext>
            </a:extLst>
          </p:cNvPr>
          <p:cNvSpPr txBox="1"/>
          <p:nvPr/>
        </p:nvSpPr>
        <p:spPr>
          <a:xfrm>
            <a:off x="1163782" y="3806133"/>
            <a:ext cx="1003992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Today’s businesses tend to do more than just make profits</a:t>
            </a:r>
            <a:r>
              <a:rPr lang="id-ID" altLang="zh-CN" sz="26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 (pada saat ini, bisnis cenderung tidak hanya </a:t>
            </a:r>
            <a:r>
              <a:rPr lang="en-US" altLang="zh-CN" sz="2600" dirty="0" err="1">
                <a:solidFill>
                  <a:srgbClr val="000000"/>
                </a:solidFill>
                <a:latin typeface="Arial" charset="0"/>
                <a:ea typeface="宋体" pitchFamily="2" charset="-122"/>
              </a:rPr>
              <a:t>beroritensi</a:t>
            </a:r>
            <a:r>
              <a:rPr lang="en-US" altLang="zh-CN" sz="26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altLang="zh-CN" sz="2600" dirty="0" err="1">
                <a:solidFill>
                  <a:srgbClr val="000000"/>
                </a:solidFill>
                <a:latin typeface="Arial" charset="0"/>
                <a:ea typeface="宋体" pitchFamily="2" charset="-122"/>
              </a:rPr>
              <a:t>keuntungan</a:t>
            </a:r>
            <a:r>
              <a:rPr lang="id-ID" altLang="zh-CN" sz="26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) </a:t>
            </a:r>
            <a:r>
              <a:rPr lang="id-ID" altLang="zh-CN" sz="2600" dirty="0">
                <a:solidFill>
                  <a:srgbClr val="000000"/>
                </a:solidFill>
                <a:latin typeface="Arial" charset="0"/>
                <a:ea typeface="宋体" pitchFamily="2" charset="-122"/>
                <a:sym typeface="Wingdings" pitchFamily="2" charset="2"/>
              </a:rPr>
              <a:t> </a:t>
            </a:r>
            <a:r>
              <a:rPr lang="id-ID" altLang="zh-CN" sz="2600" dirty="0">
                <a:solidFill>
                  <a:srgbClr val="000000"/>
                </a:solidFill>
                <a:highlight>
                  <a:srgbClr val="00FFFF"/>
                </a:highlight>
                <a:latin typeface="Arial" charset="0"/>
                <a:ea typeface="宋体" pitchFamily="2" charset="-122"/>
                <a:sym typeface="Wingdings" pitchFamily="2" charset="2"/>
              </a:rPr>
              <a:t>tetapi juga untuk memenuhi tanggungjawab sosial (laba untuk jangka panjang)</a:t>
            </a:r>
            <a:endParaRPr lang="en-US" altLang="zh-CN" sz="2600" dirty="0">
              <a:solidFill>
                <a:srgbClr val="000000"/>
              </a:solidFill>
              <a:highlight>
                <a:srgbClr val="00FFFF"/>
              </a:highlight>
              <a:latin typeface="Arial" charset="0"/>
              <a:ea typeface="宋体" pitchFamily="2" charset="-122"/>
            </a:endParaRPr>
          </a:p>
          <a:p>
            <a:pPr marL="571500" lvl="1" fontAlgn="base">
              <a:spcAft>
                <a:spcPct val="0"/>
              </a:spcAft>
              <a:defRPr/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7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21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4017817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Core Value </a:t>
            </a:r>
            <a:r>
              <a:rPr lang="en-US" sz="2800" dirty="0" err="1">
                <a:latin typeface="Brush Script Std" panose="03060802040607070404" pitchFamily="66" charset="0"/>
              </a:rPr>
              <a:t>Organisasi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pic>
        <p:nvPicPr>
          <p:cNvPr id="14" name="Picture 9" descr="des30417_1101">
            <a:extLst>
              <a:ext uri="{FF2B5EF4-FFF2-40B4-BE49-F238E27FC236}">
                <a16:creationId xmlns:a16="http://schemas.microsoft.com/office/drawing/2014/main" id="{A35619CB-29F6-4B72-BDE0-3D714EBD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267" y="1485167"/>
            <a:ext cx="5918010" cy="44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052850-1F32-4AD0-9793-BB826C6D9372}"/>
              </a:ext>
            </a:extLst>
          </p:cNvPr>
          <p:cNvSpPr txBox="1"/>
          <p:nvPr/>
        </p:nvSpPr>
        <p:spPr>
          <a:xfrm>
            <a:off x="1723456" y="3243459"/>
            <a:ext cx="29950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Hubungan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tiga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aktivitas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strategis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organisasi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3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22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99010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Core Value Organization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7EDC5-743E-42AE-B95C-9F529C88EDD9}"/>
              </a:ext>
            </a:extLst>
          </p:cNvPr>
          <p:cNvSpPr txBox="1"/>
          <p:nvPr/>
        </p:nvSpPr>
        <p:spPr>
          <a:xfrm>
            <a:off x="1274617" y="1566952"/>
            <a:ext cx="1043709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Pene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ntuan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d-I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Arah Organisasi (Setting a Direction)</a:t>
            </a: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Pemahaman lingkungan untuk memperoleh: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Pengetahuan tentang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stakeholders</a:t>
            </a: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Pengetahuan tentang tendensi dan kejadian di lingkungan bisnis yang penting untuk diperhatikan.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Pengintegrasian pengetahuan ke dalam visi organisasi.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7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23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8330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Core Value Organization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7EDC5-743E-42AE-B95C-9F529C88EDD9}"/>
              </a:ext>
            </a:extLst>
          </p:cNvPr>
          <p:cNvSpPr txBox="1"/>
          <p:nvPr/>
        </p:nvSpPr>
        <p:spPr>
          <a:xfrm>
            <a:off x="1274617" y="1723970"/>
            <a:ext cx="98274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the organization</a:t>
            </a:r>
          </a:p>
          <a:p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2913" indent="-442913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strategis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dan proses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memfasilitasi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strategi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8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24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390698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Core Value Organization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5EE3B-95F9-44B7-AB8E-7556DE54CD01}"/>
              </a:ext>
            </a:extLst>
          </p:cNvPr>
          <p:cNvSpPr txBox="1"/>
          <p:nvPr/>
        </p:nvSpPr>
        <p:spPr>
          <a:xfrm>
            <a:off x="1399307" y="1427700"/>
            <a:ext cx="982749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Hambatan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dan strategi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tanggungjawab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manaje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penghargaan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memotivasi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Ketidakcukupan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ketidaktepatan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Ketidakcukupan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mekanisme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lintas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8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25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94392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Core Value Organization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5EE3B-95F9-44B7-AB8E-7556DE54CD01}"/>
              </a:ext>
            </a:extLst>
          </p:cNvPr>
          <p:cNvSpPr txBox="1"/>
          <p:nvPr/>
        </p:nvSpPr>
        <p:spPr>
          <a:xfrm>
            <a:off x="1408543" y="1720840"/>
            <a:ext cx="9827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rgbClr val="003399"/>
                </a:solidFill>
                <a:latin typeface="Arial" charset="0"/>
                <a:cs typeface="Arial" charset="0"/>
              </a:rPr>
              <a:t>Nurturing an </a:t>
            </a:r>
            <a:r>
              <a:rPr lang="en-US" sz="3600" b="1" dirty="0">
                <a:solidFill>
                  <a:srgbClr val="003399"/>
                </a:solidFill>
                <a:latin typeface="Arial" charset="0"/>
                <a:cs typeface="Arial" charset="0"/>
              </a:rPr>
              <a:t>Excellent and ethical organizational culture</a:t>
            </a:r>
          </a:p>
          <a:p>
            <a:endParaRPr lang="en-US" sz="3600" b="1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720725"/>
            <a:r>
              <a:rPr lang="en-US" sz="3600" dirty="0" err="1">
                <a:latin typeface="Arial" charset="0"/>
                <a:cs typeface="Arial" charset="0"/>
              </a:rPr>
              <a:t>Pengembangan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budaya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organisasi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untuk</a:t>
            </a:r>
            <a:r>
              <a:rPr lang="en-US" sz="3600" dirty="0">
                <a:latin typeface="Arial" charset="0"/>
                <a:cs typeface="Arial" charset="0"/>
              </a:rPr>
              <a:t> focus pada </a:t>
            </a:r>
            <a:r>
              <a:rPr lang="en-US" sz="3600" dirty="0" err="1">
                <a:latin typeface="Arial" charset="0"/>
                <a:cs typeface="Arial" charset="0"/>
              </a:rPr>
              <a:t>kompetensi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utama</a:t>
            </a:r>
            <a:r>
              <a:rPr lang="en-US" sz="3600" dirty="0">
                <a:latin typeface="Arial" charset="0"/>
                <a:cs typeface="Arial" charset="0"/>
              </a:rPr>
              <a:t> dan </a:t>
            </a:r>
            <a:r>
              <a:rPr lang="en-US" sz="3600" dirty="0" err="1">
                <a:latin typeface="Arial" charset="0"/>
                <a:cs typeface="Arial" charset="0"/>
              </a:rPr>
              <a:t>standar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latin typeface="Arial" charset="0"/>
                <a:cs typeface="Arial" charset="0"/>
              </a:rPr>
              <a:t>etika</a:t>
            </a:r>
            <a:r>
              <a:rPr lang="en-US" sz="3600" dirty="0">
                <a:latin typeface="Arial" charset="0"/>
                <a:cs typeface="Arial" charset="0"/>
              </a:rPr>
              <a:t> yang </a:t>
            </a:r>
            <a:r>
              <a:rPr lang="en-US" sz="3600" dirty="0" err="1">
                <a:latin typeface="Arial" charset="0"/>
                <a:cs typeface="Arial" charset="0"/>
              </a:rPr>
              <a:t>tinggi</a:t>
            </a:r>
            <a:r>
              <a:rPr lang="en-US" sz="3600" dirty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0327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26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39623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Hambatan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Peruabahan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51CDCA6F-24D8-45D8-B41B-3E11B808B096}"/>
              </a:ext>
            </a:extLst>
          </p:cNvPr>
          <p:cNvSpPr txBox="1">
            <a:spLocks/>
          </p:cNvSpPr>
          <p:nvPr/>
        </p:nvSpPr>
        <p:spPr>
          <a:xfrm>
            <a:off x="1261745" y="1291179"/>
            <a:ext cx="10071272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Mengatasi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hambatan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berubah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Penyebab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organisasi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menolak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dan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atau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lamban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berubah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Kepentingan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pribadi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pada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kelompok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status quo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(</a:t>
            </a: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kelompok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mapan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)</a:t>
            </a: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Hambatan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sistematis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Hambatan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perilaku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Hambatan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politis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Keterbatasan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waktu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6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27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8121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Penggunaan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Kekuatan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Otoritas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D97DCE5A-A6A8-4467-BAFF-12EF8B8AB707}"/>
              </a:ext>
            </a:extLst>
          </p:cNvPr>
          <p:cNvSpPr txBox="1">
            <a:spLocks/>
          </p:cNvSpPr>
          <p:nvPr/>
        </p:nvSpPr>
        <p:spPr>
          <a:xfrm>
            <a:off x="1219199" y="1291179"/>
            <a:ext cx="9735127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Pemanfaatan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Kekuasaan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Secara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Efektif</a:t>
            </a:r>
            <a:endParaRPr kumimoji="0" lang="id-ID" sz="32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err="1">
                <a:solidFill>
                  <a:srgbClr val="003399"/>
                </a:solidFill>
                <a:latin typeface="Arial" charset="0"/>
                <a:cs typeface="Arial" charset="0"/>
              </a:rPr>
              <a:t>Kekuasaan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082675" marR="0" lvl="0" indent="-717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Kemampuan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pemimpin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untuk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membuat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sesuatu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terlaksana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sesuai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cara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yang 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diingingkannya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Organisasi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berbasi</a:t>
            </a:r>
            <a:r>
              <a:rPr lang="en-US" b="1" kern="0" dirty="0">
                <a:solidFill>
                  <a:srgbClr val="003399"/>
                </a:solidFill>
                <a:latin typeface="Arial" charset="0"/>
                <a:cs typeface="Arial" charset="0"/>
              </a:rPr>
              <a:t>s pada </a:t>
            </a:r>
            <a:r>
              <a:rPr lang="en-US" b="1" kern="0" dirty="0" err="1">
                <a:solidFill>
                  <a:srgbClr val="003399"/>
                </a:solidFill>
                <a:latin typeface="Arial" charset="0"/>
                <a:cs typeface="Arial" charset="0"/>
              </a:rPr>
              <a:t>kekuasaan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Posisi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formal da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lam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struktur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manajemen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sebagai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basis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pemberdayaan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kekuatan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pemimpin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 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912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28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526472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Kekuatan</a:t>
            </a:r>
            <a:r>
              <a:rPr lang="en-US" sz="2800" dirty="0">
                <a:latin typeface="Brush Script Std" panose="03060802040607070404" pitchFamily="66" charset="0"/>
              </a:rPr>
              <a:t> </a:t>
            </a:r>
            <a:r>
              <a:rPr lang="en-US" sz="2800" dirty="0" err="1">
                <a:latin typeface="Brush Script Std" panose="03060802040607070404" pitchFamily="66" charset="0"/>
              </a:rPr>
              <a:t>Motivasi</a:t>
            </a:r>
            <a:r>
              <a:rPr lang="en-US" sz="2800" dirty="0">
                <a:latin typeface="Brush Script Std" panose="03060802040607070404" pitchFamily="66" charset="0"/>
              </a:rPr>
              <a:t> dan </a:t>
            </a:r>
            <a:r>
              <a:rPr lang="en-US" sz="2800" dirty="0" err="1">
                <a:latin typeface="Brush Script Std" panose="03060802040607070404" pitchFamily="66" charset="0"/>
              </a:rPr>
              <a:t>Inspirasi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0AAE1-0FAF-40CF-A355-BA04DE989F8D}"/>
              </a:ext>
            </a:extLst>
          </p:cNvPr>
          <p:cNvSpPr txBox="1"/>
          <p:nvPr/>
        </p:nvSpPr>
        <p:spPr>
          <a:xfrm>
            <a:off x="1085273" y="1302264"/>
            <a:ext cx="10095345" cy="425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Memotivasi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menginspirasi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orang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</a:rPr>
              <a:t>visi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dan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</a:rPr>
              <a:t>misi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: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Lingkungan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pembelajar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mencakup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Komitmen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untuk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berubah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pada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seluruh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lini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organisasi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Berorientasi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pada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tindakan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nyata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Penggunaan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alat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metode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secara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tepat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Pedoman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filosifis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082675" marR="0" lvl="1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Memotivasi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menginspirasi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dengan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visi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misi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159165" y="1166842"/>
            <a:ext cx="97258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Corporate governance</a:t>
            </a:r>
            <a:r>
              <a:rPr lang="en-US" sz="3200" dirty="0">
                <a:latin typeface="Arial Rounded MT Bold" panose="020F0704030504030204" pitchFamily="34" charset="0"/>
              </a:rPr>
              <a:t> (</a:t>
            </a:r>
            <a:r>
              <a:rPr lang="en-US" sz="3200" dirty="0" err="1">
                <a:latin typeface="Arial Rounded MT Bold" panose="020F0704030504030204" pitchFamily="34" charset="0"/>
              </a:rPr>
              <a:t>pengelolaan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organisasi</a:t>
            </a:r>
            <a:r>
              <a:rPr lang="en-US" sz="3200" dirty="0">
                <a:latin typeface="Arial Rounded MT Bold" panose="020F0704030504030204" pitchFamily="34" charset="0"/>
              </a:rPr>
              <a:t>) “</a:t>
            </a:r>
            <a:r>
              <a:rPr lang="en-US" sz="3200" dirty="0" err="1">
                <a:latin typeface="Arial Rounded MT Bold" panose="020F0704030504030204" pitchFamily="34" charset="0"/>
              </a:rPr>
              <a:t>berbasis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etika</a:t>
            </a:r>
            <a:r>
              <a:rPr lang="en-US" sz="3200" dirty="0">
                <a:latin typeface="Arial Rounded MT Bold" panose="020F0704030504030204" pitchFamily="34" charset="0"/>
              </a:rPr>
              <a:t>”</a:t>
            </a:r>
            <a:r>
              <a:rPr lang="id-ID" sz="3200" dirty="0">
                <a:latin typeface="Arial Rounded MT Bold" panose="020F0704030504030204" pitchFamily="34" charset="0"/>
              </a:rPr>
              <a:t> sangat penting untuk pencapaian </a:t>
            </a:r>
            <a:r>
              <a:rPr lang="en-US" sz="3200" dirty="0" err="1">
                <a:latin typeface="Arial Rounded MT Bold" panose="020F0704030504030204" pitchFamily="34" charset="0"/>
              </a:rPr>
              <a:t>kesejahteraan</a:t>
            </a:r>
            <a:r>
              <a:rPr lang="id-ID" sz="3200" dirty="0">
                <a:latin typeface="Arial Rounded MT Bold" panose="020F0704030504030204" pitchFamily="34" charset="0"/>
              </a:rPr>
              <a:t> melalui peningkatan kualitas hidup.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628650" indent="-628650"/>
            <a:endParaRPr lang="id-ID" sz="3200" dirty="0">
              <a:latin typeface="Arial Rounded MT Bold" panose="020F0704030504030204" pitchFamily="34" charset="0"/>
            </a:endParaRPr>
          </a:p>
          <a:p>
            <a:pPr marL="628650" indent="-62865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Perusahaan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tidak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hanya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berperan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dalam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mendorong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pertumbuhan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ekonomi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,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tetapi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juga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meningkatkan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kesejahteraan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sosial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dan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kualitas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hidup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atau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kebahagiaan</a:t>
            </a:r>
            <a:r>
              <a:rPr lang="en-US" altLang="zh-TW" sz="3200" dirty="0">
                <a:latin typeface="Arial Rounded MT Bold" panose="020F0704030504030204" pitchFamily="34" charset="0"/>
                <a:ea typeface="PMingLiU" pitchFamily="18" charset="-120"/>
              </a:rPr>
              <a:t> </a:t>
            </a:r>
            <a:r>
              <a:rPr lang="en-US" altLang="zh-TW" sz="3200" dirty="0" err="1">
                <a:latin typeface="Arial Rounded MT Bold" panose="020F0704030504030204" pitchFamily="34" charset="0"/>
                <a:ea typeface="PMingLiU" pitchFamily="18" charset="-120"/>
              </a:rPr>
              <a:t>hidup</a:t>
            </a:r>
            <a:r>
              <a:rPr lang="id-ID" altLang="zh-TW" sz="3200" dirty="0">
                <a:latin typeface="Arial Rounded MT Bold" panose="020F0704030504030204" pitchFamily="34" charset="0"/>
                <a:ea typeface="PMingLiU" pitchFamily="18" charset="-120"/>
                <a:sym typeface="Wingdings" pitchFamily="2" charset="2"/>
              </a:rPr>
              <a:t>.</a:t>
            </a:r>
            <a:endParaRPr lang="en-US" altLang="zh-TW" sz="3200" dirty="0">
              <a:latin typeface="Arial Rounded MT Bold" panose="020F0704030504030204" pitchFamily="34" charset="0"/>
              <a:ea typeface="PMingLiU" pitchFamily="18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589734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93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29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370378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05D458B0-DC26-4CAE-AA26-BC3AB5D42247}"/>
              </a:ext>
            </a:extLst>
          </p:cNvPr>
          <p:cNvSpPr txBox="1">
            <a:spLocks/>
          </p:cNvSpPr>
          <p:nvPr/>
        </p:nvSpPr>
        <p:spPr>
          <a:xfrm>
            <a:off x="1174173" y="1285860"/>
            <a:ext cx="9840191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Pemberdayaan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SDM pada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seluruh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dan level</a:t>
            </a:r>
            <a:r>
              <a: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mencakup</a:t>
            </a:r>
            <a:r>
              <a: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990600" marR="0" lvl="0" indent="-549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Top-down perspective</a:t>
            </a:r>
          </a:p>
          <a:p>
            <a:pPr marL="1527175" marR="0" lvl="2" indent="-536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Dimulai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dari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atas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527175" marR="0" lvl="2" indent="-536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Kejelasan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visi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misi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dan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sistem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nilai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perusahaan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527175" marR="0" lvl="2" indent="-536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Kejelasan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tugas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peran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dan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penghargaan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untuk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karyawan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527175" marR="0" lvl="2" indent="-536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Pendelegasian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tanggungjawab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527175" marR="0" lvl="2" indent="-536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Kejelasan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ukuran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outcome pada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setiap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pegawai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990600" marR="0" lvl="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77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30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592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F223A1B2-BBB8-4AC2-BCC2-9CA2615B3903}"/>
              </a:ext>
            </a:extLst>
          </p:cNvPr>
          <p:cNvSpPr txBox="1">
            <a:spLocks/>
          </p:cNvSpPr>
          <p:nvPr/>
        </p:nvSpPr>
        <p:spPr>
          <a:xfrm>
            <a:off x="1111827" y="1285860"/>
            <a:ext cx="9892145" cy="464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cs typeface="Arial" charset="0"/>
              </a:rPr>
              <a:t>Bottom-up View</a:t>
            </a:r>
          </a:p>
          <a:p>
            <a:pPr marL="1616075" marR="0" lvl="2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Dimulai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dari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bawah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melalui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pemahaman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terhadap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kebutuhan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pegawai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616075" marR="0" lvl="2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Ajari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pegawai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dengan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keterampilan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pengendalian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diri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secara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efektif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616075" marR="0" lvl="2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Bangun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untuk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mendorong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keterampilan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Kerjasama.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1616075" marR="0" lvl="2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Dorong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keberanian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mengambil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risiko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secara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cerdas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616075" marR="0" lvl="2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Beri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kepercayaan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kepada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karyawan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untuk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berkinerja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baik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09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31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53752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201FA091-BE7A-4B88-B1FE-8535DC99EFAD}"/>
              </a:ext>
            </a:extLst>
          </p:cNvPr>
          <p:cNvSpPr txBox="1">
            <a:spLocks/>
          </p:cNvSpPr>
          <p:nvPr/>
        </p:nvSpPr>
        <p:spPr>
          <a:xfrm>
            <a:off x="1300019" y="1374687"/>
            <a:ext cx="9705108" cy="4799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Tantangan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Status Quo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Kelompok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dan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</a:rPr>
              <a:t>Pengembangan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</a:rPr>
              <a:t>Kreatifitas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58875" marR="0" lvl="1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Membangun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sensitifitas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terhadap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hal-hal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yang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penting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158875" marR="0" lvl="1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Membangun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“culture of dissent”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atau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budaya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inovatif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158875" marR="0" lvl="1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Lindungi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budaya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keberanian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mengambil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risiko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  <a:p>
            <a:pPr marL="1158875" marR="0" lvl="1" indent="-701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Kembangkan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budaya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keberanian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uji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coba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dan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ras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ingin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tahu</a:t>
            </a: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kumimoji="0" lang="id-ID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40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32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74072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3681A-E948-4D31-8E5F-B95309D8C894}"/>
              </a:ext>
            </a:extLst>
          </p:cNvPr>
          <p:cNvSpPr txBox="1"/>
          <p:nvPr/>
        </p:nvSpPr>
        <p:spPr>
          <a:xfrm>
            <a:off x="1048328" y="1290060"/>
            <a:ext cx="101692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Membangun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Organisasi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Beretika</a:t>
            </a:r>
            <a:endParaRPr kumimoji="0" lang="id-ID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cs typeface="Arial" charset="0"/>
              </a:rPr>
              <a:t>Ethical orientation (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cs typeface="Arial" charset="0"/>
              </a:rPr>
              <a:t>Berorientasi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cs typeface="Arial" charset="0"/>
              </a:rPr>
              <a:t> Etika)</a:t>
            </a:r>
          </a:p>
          <a:p>
            <a:pPr marL="15240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Mengambangkan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beragam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praktik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untuk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mempromosikan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budaya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bisnis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berbasis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etika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15240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Membangun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role model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etika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kredo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perusahaan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panduan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praktik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etika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penghargaan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serta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sistem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evaluasi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kinerja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berbasis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etika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dan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secara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konsisten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mendorong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keb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ijakan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dan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prosedur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berbasis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etika</a:t>
            </a:r>
            <a:r>
              <a:rPr lang="en-US" sz="30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70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33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3592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21C99D-5D4A-4E1D-9E06-456EAAD219A9}"/>
              </a:ext>
            </a:extLst>
          </p:cNvPr>
          <p:cNvSpPr txBox="1">
            <a:spLocks/>
          </p:cNvSpPr>
          <p:nvPr/>
        </p:nvSpPr>
        <p:spPr>
          <a:xfrm>
            <a:off x="1094509" y="1297288"/>
            <a:ext cx="10076873" cy="502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9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Ethical values</a:t>
            </a:r>
          </a:p>
          <a:p>
            <a:pPr marL="1258888" marR="0" lvl="2" indent="-6302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Mengembangkan budaya pencarian peluang praktik etika. </a:t>
            </a:r>
          </a:p>
          <a:p>
            <a:pPr marL="1258888" marR="0" lvl="2" indent="-6302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Mengembangan sistem organisasi berbasis etika.</a:t>
            </a:r>
          </a:p>
          <a:p>
            <a:pPr marL="1258888" marR="0" lvl="2" indent="-6302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Mengambangkan basis proses pengambilan keputusan berbasis etika, baik oleh individu maupun kelompok) </a:t>
            </a:r>
          </a:p>
          <a:p>
            <a:pPr marL="1258888" marR="0" lvl="2" indent="-6302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Mengembangkan rerangka dasar untuk referensi kesetaraan pandangan tentang etika. </a:t>
            </a:r>
            <a:endParaRPr kumimoji="0" lang="id-ID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047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34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E24A4D-3C41-40EF-A599-359604DAC94C}"/>
              </a:ext>
            </a:extLst>
          </p:cNvPr>
          <p:cNvSpPr txBox="1">
            <a:spLocks/>
          </p:cNvSpPr>
          <p:nvPr/>
        </p:nvSpPr>
        <p:spPr>
          <a:xfrm>
            <a:off x="1256145" y="1533365"/>
            <a:ext cx="9642763" cy="398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0850" marR="0" lvl="0" indent="-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Compliance-Based versus Integrity-Based Approaches</a:t>
            </a:r>
            <a:endParaRPr kumimoji="0" lang="id-ID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2675" marR="0" lvl="0" indent="-641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Compliance-based ethics programs</a:t>
            </a:r>
          </a:p>
          <a:p>
            <a:pPr marL="1082675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Adalah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program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untuk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membangun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organisasi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berorientasi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etika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melalui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model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pencegahan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deteksi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, dan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denda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atas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pelanggaran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hukum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/</a:t>
            </a:r>
            <a:r>
              <a:rPr lang="en-US" sz="36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etika</a:t>
            </a:r>
            <a:r>
              <a:rPr lang="en-US" sz="3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kumimoji="0" lang="id-ID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12F18-3534-495E-9E82-672FA8DF66BD}"/>
              </a:ext>
            </a:extLst>
          </p:cNvPr>
          <p:cNvSpPr txBox="1"/>
          <p:nvPr/>
        </p:nvSpPr>
        <p:spPr>
          <a:xfrm>
            <a:off x="831275" y="528099"/>
            <a:ext cx="3592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32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35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B1BB4-61AB-40A2-8518-33DE270927CB}"/>
              </a:ext>
            </a:extLst>
          </p:cNvPr>
          <p:cNvSpPr txBox="1"/>
          <p:nvPr/>
        </p:nvSpPr>
        <p:spPr>
          <a:xfrm>
            <a:off x="1279236" y="1610040"/>
            <a:ext cx="9633527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75" marR="0" lvl="0" indent="-6254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Integrity-based ethics programs</a:t>
            </a:r>
          </a:p>
          <a:p>
            <a:pPr marL="115887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Adalah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program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untuk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membangun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organisasi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berorientasi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etik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dengan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cara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mengkombinasikan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antara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perhatian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(concern)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terhadap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hukum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dengan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penekanan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pada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tanggungjawab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manajerial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terhadap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perilaku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etika</a:t>
            </a:r>
            <a:r>
              <a:rPr lang="en-US" sz="32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05536-542F-49D6-8B87-5521A867DB89}"/>
              </a:ext>
            </a:extLst>
          </p:cNvPr>
          <p:cNvSpPr txBox="1"/>
          <p:nvPr/>
        </p:nvSpPr>
        <p:spPr>
          <a:xfrm>
            <a:off x="831275" y="528099"/>
            <a:ext cx="3592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69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36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10157-8174-4760-A86F-19B1AB58DBFA}"/>
              </a:ext>
            </a:extLst>
          </p:cNvPr>
          <p:cNvSpPr txBox="1"/>
          <p:nvPr/>
        </p:nvSpPr>
        <p:spPr>
          <a:xfrm>
            <a:off x="1191492" y="1526506"/>
            <a:ext cx="9776691" cy="432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Integrity-based Ethics Programs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mencakup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Pengembangan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keterampilan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perilaku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beretika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Mengevaluasi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pedoman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utama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bagai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organisasi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individu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tentang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nilai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pemikiran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tindakan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Mendeskripsikan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tanggungjawab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gagasan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yang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diinginkan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oleh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organisasi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tentang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arah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sasaran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dari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kebijakan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praktik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etika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CCA33-28EB-474D-A573-F73B0E85584D}"/>
              </a:ext>
            </a:extLst>
          </p:cNvPr>
          <p:cNvSpPr txBox="1"/>
          <p:nvPr/>
        </p:nvSpPr>
        <p:spPr>
          <a:xfrm>
            <a:off x="831275" y="528099"/>
            <a:ext cx="3592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66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37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4FD4A-2184-4697-B7E6-114E04CA63FB}"/>
              </a:ext>
            </a:extLst>
          </p:cNvPr>
          <p:cNvSpPr txBox="1"/>
          <p:nvPr/>
        </p:nvSpPr>
        <p:spPr>
          <a:xfrm>
            <a:off x="1385455" y="1659285"/>
            <a:ext cx="94949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of Highly Ethical Organizations</a:t>
            </a: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Role models</a:t>
            </a:r>
          </a:p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Corporate credos and codes of conduct</a:t>
            </a:r>
          </a:p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Reward and evaluation systems</a:t>
            </a:r>
          </a:p>
          <a:p>
            <a:pPr marL="720725" marR="0" lvl="0" indent="-720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Policies and procedures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7ED3C-FD2B-49F2-83D7-1FDD4D73A932}"/>
              </a:ext>
            </a:extLst>
          </p:cNvPr>
          <p:cNvSpPr txBox="1"/>
          <p:nvPr/>
        </p:nvSpPr>
        <p:spPr>
          <a:xfrm>
            <a:off x="831275" y="528099"/>
            <a:ext cx="3592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Pemberdayaan</a:t>
            </a:r>
            <a:r>
              <a:rPr lang="en-US" sz="2800" dirty="0">
                <a:latin typeface="Brush Script Std" panose="03060802040607070404" pitchFamily="66" charset="0"/>
              </a:rPr>
              <a:t> SDM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83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38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7564B9-AA08-4FA7-B8E3-A28481DD8CD1}"/>
              </a:ext>
            </a:extLst>
          </p:cNvPr>
          <p:cNvSpPr txBox="1">
            <a:spLocks/>
          </p:cNvSpPr>
          <p:nvPr/>
        </p:nvSpPr>
        <p:spPr>
          <a:xfrm>
            <a:off x="1348509" y="1051319"/>
            <a:ext cx="857256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Excerpts from the Foreign Corrupt Practices Act and Fines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36975-B2BB-4C34-9B24-2DC10BB0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509" y="1986796"/>
            <a:ext cx="92548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09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029860" y="1176078"/>
            <a:ext cx="101738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Rounded MT Bold" panose="020F0704030504030204" pitchFamily="34" charset="0"/>
              </a:rPr>
              <a:t>A</a:t>
            </a:r>
            <a:r>
              <a:rPr lang="id-ID" sz="3000" dirty="0">
                <a:latin typeface="Arial Rounded MT Bold" panose="020F0704030504030204" pitchFamily="34" charset="0"/>
              </a:rPr>
              <a:t>lasan pentingnya </a:t>
            </a:r>
            <a:r>
              <a:rPr lang="id-ID" sz="3000" b="1" i="1" dirty="0">
                <a:latin typeface="Arial Rounded MT Bold" panose="020F0704030504030204" pitchFamily="34" charset="0"/>
              </a:rPr>
              <a:t>ethical governance </a:t>
            </a:r>
            <a:r>
              <a:rPr lang="id-ID" sz="3000" dirty="0">
                <a:latin typeface="Arial Rounded MT Bold" panose="020F0704030504030204" pitchFamily="34" charset="0"/>
              </a:rPr>
              <a:t>serta </a:t>
            </a:r>
            <a:r>
              <a:rPr lang="id-ID" sz="3000" b="1" i="1" dirty="0">
                <a:latin typeface="Arial Rounded MT Bold" panose="020F0704030504030204" pitchFamily="34" charset="0"/>
              </a:rPr>
              <a:t>governance systems.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id-ID" sz="3000" dirty="0">
                <a:latin typeface="Arial Rounded MT Bold" panose="020F0704030504030204" pitchFamily="34" charset="0"/>
              </a:rPr>
              <a:t>Pengelolaan organisasi </a:t>
            </a:r>
            <a:r>
              <a:rPr lang="en-US" sz="3000" dirty="0" err="1">
                <a:latin typeface="Arial Rounded MT Bold" panose="020F0704030504030204" pitchFamily="34" charset="0"/>
              </a:rPr>
              <a:t>tanpa</a:t>
            </a:r>
            <a:r>
              <a:rPr lang="en-US" sz="3000" dirty="0">
                <a:latin typeface="Arial Rounded MT Bold" panose="020F0704030504030204" pitchFamily="34" charset="0"/>
              </a:rPr>
              <a:t> </a:t>
            </a:r>
            <a:r>
              <a:rPr lang="id-ID" sz="3000" dirty="0">
                <a:latin typeface="Arial Rounded MT Bold" panose="020F0704030504030204" pitchFamily="34" charset="0"/>
              </a:rPr>
              <a:t>mengindahkan prinsip-prinsip GCG </a:t>
            </a:r>
            <a:r>
              <a:rPr lang="en-US" sz="3000" dirty="0">
                <a:latin typeface="Arial Rounded MT Bold" panose="020F0704030504030204" pitchFamily="34" charset="0"/>
              </a:rPr>
              <a:t>(Good Corporate Governance) </a:t>
            </a:r>
            <a:r>
              <a:rPr lang="id-ID" sz="3000" dirty="0">
                <a:latin typeface="Arial Rounded MT Bold" panose="020F0704030504030204" pitchFamily="34" charset="0"/>
              </a:rPr>
              <a:t>bisa menimbulkan kerusakan ekonomi, sosial, politik, serta alam </a:t>
            </a:r>
            <a:r>
              <a:rPr lang="id-ID" sz="3000" b="1" i="1" dirty="0">
                <a:latin typeface="Arial Rounded MT Bold" panose="020F0704030504030204" pitchFamily="34" charset="0"/>
              </a:rPr>
              <a:t>(natural resources)</a:t>
            </a:r>
            <a:r>
              <a:rPr lang="id-ID" sz="3000" dirty="0">
                <a:latin typeface="Arial Rounded MT Bold" panose="020F0704030504030204" pitchFamily="34" charset="0"/>
              </a:rPr>
              <a:t> secara dramatis.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000" b="1" i="1" dirty="0">
                <a:latin typeface="Arial Rounded MT Bold" panose="020F0704030504030204" pitchFamily="34" charset="0"/>
              </a:rPr>
              <a:t>Governance systems </a:t>
            </a:r>
            <a:r>
              <a:rPr lang="id-ID" sz="3000" dirty="0">
                <a:latin typeface="Arial Rounded MT Bold" panose="020F0704030504030204" pitchFamily="34" charset="0"/>
              </a:rPr>
              <a:t>adalah sistem yang dirancang untuk memastikan efektifitas dan efisiensi implementasi </a:t>
            </a:r>
            <a:r>
              <a:rPr lang="id-ID" sz="3000" b="1" i="1" dirty="0">
                <a:latin typeface="Arial Rounded MT Bold" panose="020F0704030504030204" pitchFamily="34" charset="0"/>
              </a:rPr>
              <a:t>ethical governance.</a:t>
            </a:r>
            <a:r>
              <a:rPr lang="id-ID" sz="30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589734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3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7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39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028">
            <a:extLst>
              <a:ext uri="{FF2B5EF4-FFF2-40B4-BE49-F238E27FC236}">
                <a16:creationId xmlns:a16="http://schemas.microsoft.com/office/drawing/2014/main" id="{A2A179D1-400F-49CF-9CD3-87DCB762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909" y="1098478"/>
            <a:ext cx="9476509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E1811D-12AD-46B8-8B02-C16675853394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37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40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028">
            <a:extLst>
              <a:ext uri="{FF2B5EF4-FFF2-40B4-BE49-F238E27FC236}">
                <a16:creationId xmlns:a16="http://schemas.microsoft.com/office/drawing/2014/main" id="{308D8FB7-C468-4A76-B12C-9FB84B1F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256" y="1242146"/>
            <a:ext cx="9975272" cy="258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D2912-10FF-4DAE-89DE-109C27C70208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61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41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028">
            <a:extLst>
              <a:ext uri="{FF2B5EF4-FFF2-40B4-BE49-F238E27FC236}">
                <a16:creationId xmlns:a16="http://schemas.microsoft.com/office/drawing/2014/main" id="{FCD45A62-6FB6-4B92-9B53-DA13B0FD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564" y="1312929"/>
            <a:ext cx="10085545" cy="393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04D44-FBD1-425F-98E2-CD7AF5FB5427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22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42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2782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87F16-7F26-46B3-9C81-26C74BCC40F1}"/>
              </a:ext>
            </a:extLst>
          </p:cNvPr>
          <p:cNvSpPr txBox="1"/>
          <p:nvPr/>
        </p:nvSpPr>
        <p:spPr>
          <a:xfrm>
            <a:off x="1296814" y="1312929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F6776E6-03CD-4601-869A-EB2A5BEF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77713"/>
          <a:stretch>
            <a:fillRect/>
          </a:stretch>
        </p:blipFill>
        <p:spPr bwMode="auto">
          <a:xfrm>
            <a:off x="1211148" y="2417856"/>
            <a:ext cx="9918670" cy="32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AA678B-15F3-4757-88EF-2438E7D3B423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97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43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2782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06B9-71E8-42D8-AB8F-73AE91BBBB83}"/>
              </a:ext>
            </a:extLst>
          </p:cNvPr>
          <p:cNvSpPr txBox="1"/>
          <p:nvPr/>
        </p:nvSpPr>
        <p:spPr>
          <a:xfrm>
            <a:off x="1389178" y="1168240"/>
            <a:ext cx="949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C360CCC-A8B2-49CA-BF62-3563BA25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2287" b="49561"/>
          <a:stretch>
            <a:fillRect/>
          </a:stretch>
        </p:blipFill>
        <p:spPr bwMode="auto">
          <a:xfrm>
            <a:off x="1234612" y="1946143"/>
            <a:ext cx="100152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0EA9D3-1941-4A78-926C-A526F7051297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37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44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2782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7D6FB-86CF-44D4-A058-A0F616AE0B56}"/>
              </a:ext>
            </a:extLst>
          </p:cNvPr>
          <p:cNvSpPr txBox="1"/>
          <p:nvPr/>
        </p:nvSpPr>
        <p:spPr>
          <a:xfrm>
            <a:off x="1253085" y="1051319"/>
            <a:ext cx="894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5130507-2313-4603-9D56-C48CD5BB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50439" b="16716"/>
          <a:stretch>
            <a:fillRect/>
          </a:stretch>
        </p:blipFill>
        <p:spPr bwMode="auto">
          <a:xfrm>
            <a:off x="1167419" y="1713341"/>
            <a:ext cx="94359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FF59B-C5F0-4E55-BAC8-56234656EF06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28">
            <a:extLst>
              <a:ext uri="{FF2B5EF4-FFF2-40B4-BE49-F238E27FC236}">
                <a16:creationId xmlns:a16="http://schemas.microsoft.com/office/drawing/2014/main" id="{4ED69CC6-A69E-4143-81DE-B1111514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81642"/>
          <a:stretch>
            <a:fillRect/>
          </a:stretch>
        </p:blipFill>
        <p:spPr bwMode="auto">
          <a:xfrm>
            <a:off x="1101970" y="3523191"/>
            <a:ext cx="976923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45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2782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C9749-D8B0-4E0A-BACF-5DDBC60FF7E4}"/>
              </a:ext>
            </a:extLst>
          </p:cNvPr>
          <p:cNvSpPr txBox="1"/>
          <p:nvPr/>
        </p:nvSpPr>
        <p:spPr>
          <a:xfrm>
            <a:off x="1315286" y="1051319"/>
            <a:ext cx="943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1027">
            <a:extLst>
              <a:ext uri="{FF2B5EF4-FFF2-40B4-BE49-F238E27FC236}">
                <a16:creationId xmlns:a16="http://schemas.microsoft.com/office/drawing/2014/main" id="{EDE3935D-9C11-4A76-8C25-D8549C35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83308" b="-10851"/>
          <a:stretch>
            <a:fillRect/>
          </a:stretch>
        </p:blipFill>
        <p:spPr bwMode="auto">
          <a:xfrm>
            <a:off x="1115289" y="1512984"/>
            <a:ext cx="10088419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4D45E4-8150-44C4-902E-43C079F43785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81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98A8FA-CC5E-4315-A3CC-FF0D43F9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7921" b="45636"/>
          <a:stretch>
            <a:fillRect/>
          </a:stretch>
        </p:blipFill>
        <p:spPr bwMode="auto">
          <a:xfrm>
            <a:off x="1209964" y="1420091"/>
            <a:ext cx="1003992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46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31273" y="736600"/>
            <a:ext cx="10575635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ACBBF-B63F-48EE-BD4F-15F39658FEE6}"/>
              </a:ext>
            </a:extLst>
          </p:cNvPr>
          <p:cNvSpPr txBox="1"/>
          <p:nvPr/>
        </p:nvSpPr>
        <p:spPr>
          <a:xfrm>
            <a:off x="1182385" y="991463"/>
            <a:ext cx="98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F0270-A6F0-44BD-95A4-EB2CC8826810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46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47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31273" y="736600"/>
            <a:ext cx="10575635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2F61C-0703-4CCB-B1DD-BE692AE35FA1}"/>
              </a:ext>
            </a:extLst>
          </p:cNvPr>
          <p:cNvSpPr txBox="1"/>
          <p:nvPr/>
        </p:nvSpPr>
        <p:spPr>
          <a:xfrm>
            <a:off x="1269106" y="1259820"/>
            <a:ext cx="970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527A27E-00B8-47D1-8520-D561A1D5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54364" b="19351"/>
          <a:stretch>
            <a:fillRect/>
          </a:stretch>
        </p:blipFill>
        <p:spPr bwMode="auto">
          <a:xfrm>
            <a:off x="1158888" y="1956878"/>
            <a:ext cx="992040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28B0D2-1350-45D4-A003-690A35E5019A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082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48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31273" y="736600"/>
            <a:ext cx="10575635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250D4-CFD3-4561-9FEE-7AB778CFAFF8}"/>
              </a:ext>
            </a:extLst>
          </p:cNvPr>
          <p:cNvSpPr txBox="1"/>
          <p:nvPr/>
        </p:nvSpPr>
        <p:spPr>
          <a:xfrm>
            <a:off x="1379942" y="1363946"/>
            <a:ext cx="963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</a:rPr>
              <a:t>A Code of Conduct for the Multinational Company</a:t>
            </a:r>
            <a:endParaRPr lang="id-ID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C9C7FF4-2183-4B46-B2C8-5267ADD9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80650" b="-4546"/>
          <a:stretch>
            <a:fillRect/>
          </a:stretch>
        </p:blipFill>
        <p:spPr bwMode="auto">
          <a:xfrm>
            <a:off x="1379942" y="2413184"/>
            <a:ext cx="9855748" cy="33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95186-9811-47A5-A37D-8E57F718A571}"/>
              </a:ext>
            </a:extLst>
          </p:cNvPr>
          <p:cNvSpPr txBox="1"/>
          <p:nvPr/>
        </p:nvSpPr>
        <p:spPr>
          <a:xfrm>
            <a:off x="831274" y="528099"/>
            <a:ext cx="508923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Brush Script Std" panose="03060802040607070404" pitchFamily="66" charset="0"/>
              </a:rPr>
              <a:t>Pendekatan</a:t>
            </a:r>
            <a:r>
              <a:rPr lang="en-US" sz="2800" dirty="0">
                <a:solidFill>
                  <a:prstClr val="black"/>
                </a:solidFill>
                <a:latin typeface="Brush Script Std" panose="03060802040607070404" pitchFamily="66" charset="0"/>
              </a:rPr>
              <a:t> Legal Formal Etika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ush Script Std" panose="030608020406070704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3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233056" y="1488634"/>
            <a:ext cx="101738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dirty="0">
                <a:latin typeface="Arial Rounded MT Bold" panose="020F0704030504030204" pitchFamily="34" charset="0"/>
              </a:rPr>
              <a:t>Sebelum isu Corporate Governance atau Good Corporate Governance (GCG) mengemuka dan menjadi populer, telah muncul konsep SPI (Sistem Pengendalian Inter</a:t>
            </a:r>
            <a:r>
              <a:rPr lang="en-US" sz="3200" dirty="0" err="1">
                <a:latin typeface="Arial Rounded MT Bold" panose="020F0704030504030204" pitchFamily="34" charset="0"/>
              </a:rPr>
              <a:t>nal</a:t>
            </a:r>
            <a:r>
              <a:rPr lang="id-ID" sz="3200" dirty="0">
                <a:latin typeface="Arial Rounded MT Bold" panose="020F0704030504030204" pitchFamily="34" charset="0"/>
              </a:rPr>
              <a:t>), yang di kembangkan oleh COSO (Committee of Sponsoring Organizations)</a:t>
            </a:r>
            <a:r>
              <a:rPr lang="en-US" sz="3200" dirty="0">
                <a:latin typeface="Arial Rounded MT Bold" panose="020F0704030504030204" pitchFamily="34" charset="0"/>
              </a:rPr>
              <a:t>, yang </a:t>
            </a:r>
            <a:r>
              <a:rPr lang="en-US" sz="3200" dirty="0" err="1">
                <a:latin typeface="Arial Rounded MT Bold" panose="020F0704030504030204" pitchFamily="34" charset="0"/>
              </a:rPr>
              <a:t>secara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substantif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memiliki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misi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sama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</a:rPr>
              <a:t>yaitu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mengendalikan</a:t>
            </a:r>
            <a:r>
              <a:rPr lang="en-US" sz="3200" dirty="0">
                <a:latin typeface="Arial Rounded MT Bold" panose="020F0704030504030204" pitchFamily="34" charset="0"/>
              </a:rPr>
              <a:t> proses </a:t>
            </a:r>
            <a:r>
              <a:rPr lang="en-US" sz="3200" dirty="0" err="1">
                <a:latin typeface="Arial Rounded MT Bold" panose="020F0704030504030204" pitchFamily="34" charset="0"/>
              </a:rPr>
              <a:t>bisnis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memastikan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pencapaian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tujuan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organisasi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endParaRPr lang="id-ID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4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17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25FB4-3E4F-4CA3-AE09-1A4B58767F00}"/>
              </a:ext>
            </a:extLst>
          </p:cNvPr>
          <p:cNvSpPr txBox="1"/>
          <p:nvPr/>
        </p:nvSpPr>
        <p:spPr>
          <a:xfrm>
            <a:off x="3851561" y="2927276"/>
            <a:ext cx="430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 Rounded MT Bold" panose="020F0704030504030204" pitchFamily="34" charset="0"/>
              </a:rPr>
              <a:t>Terima</a:t>
            </a:r>
            <a:r>
              <a:rPr lang="en-US" sz="4000" dirty="0">
                <a:latin typeface="Arial Rounded MT Bold" panose="020F0704030504030204" pitchFamily="34" charset="0"/>
              </a:rPr>
              <a:t> Kasih</a:t>
            </a:r>
            <a:endParaRPr lang="en-ID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2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186872" y="1051319"/>
            <a:ext cx="1017385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COSO </a:t>
            </a:r>
            <a:r>
              <a:rPr lang="en-US" sz="3100" i="1" dirty="0">
                <a:latin typeface="Arial Rounded MT Bold" panose="020F0704030504030204" pitchFamily="34" charset="0"/>
                <a:cs typeface="Arial" pitchFamily="34" charset="0"/>
              </a:rPr>
              <a:t>(committee of sponsoring organizations)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adalah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organisasi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independen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yang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anggotannya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terdiri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dari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berbagai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asosiasi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profesi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,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seperti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: </a:t>
            </a:r>
          </a:p>
          <a:p>
            <a:pPr marL="0" indent="0">
              <a:buFontTx/>
              <a:buNone/>
            </a:pPr>
            <a:endParaRPr lang="en-US" sz="3100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803275" indent="-803275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AAA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(the American Accounting Association)</a:t>
            </a:r>
          </a:p>
          <a:p>
            <a:pPr marL="803275" indent="-803275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AICPA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the American Institute of Certified Public Accountants)</a:t>
            </a:r>
          </a:p>
          <a:p>
            <a:pPr marL="803275" indent="-803275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IIA (the Institute of Internal Auditors)</a:t>
            </a:r>
          </a:p>
          <a:p>
            <a:pPr marL="803275" indent="-803275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IMA (the Institute of Management Accountants)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</a:p>
          <a:p>
            <a:pPr marL="803275" indent="-803275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FEI (the Financial Executive Institute)</a:t>
            </a:r>
            <a:endParaRPr lang="id-ID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5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6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233056" y="1713145"/>
            <a:ext cx="1017385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COSO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lahir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sebagai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akibat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dari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banyaknya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perusahaan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publik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yang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melakukan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pelanggaran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etika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dalam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bentuk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beragam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kecurangan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(fraud)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melalui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penerbitan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laporan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keuangan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yang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menyesatkan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,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hinggal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melahirkan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SOX (Sarbanes-Oxley Act, yang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dikenal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sebagai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Undang-Undang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100" dirty="0" err="1">
                <a:latin typeface="Arial Rounded MT Bold" panose="020F0704030504030204" pitchFamily="34" charset="0"/>
                <a:cs typeface="Arial" pitchFamily="34" charset="0"/>
              </a:rPr>
              <a:t>Perlindungan</a:t>
            </a:r>
            <a:r>
              <a:rPr lang="en-US" sz="3100" dirty="0">
                <a:latin typeface="Arial Rounded MT Bold" panose="020F0704030504030204" pitchFamily="34" charset="0"/>
                <a:cs typeface="Arial" pitchFamily="34" charset="0"/>
              </a:rPr>
              <a:t> Investor).</a:t>
            </a:r>
            <a:endParaRPr lang="id-ID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6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rush Script Std" panose="03060802040607070404" pitchFamily="66" charset="0"/>
              </a:rPr>
              <a:t>Mengapa</a:t>
            </a:r>
            <a:r>
              <a:rPr lang="en-US" sz="2800" dirty="0">
                <a:latin typeface="Brush Script Std" panose="03060802040607070404" pitchFamily="66" charset="0"/>
              </a:rPr>
              <a:t> Etika </a:t>
            </a:r>
            <a:r>
              <a:rPr lang="en-US" sz="2800" dirty="0" err="1">
                <a:latin typeface="Brush Script Std" panose="03060802040607070404" pitchFamily="66" charset="0"/>
              </a:rPr>
              <a:t>Penting</a:t>
            </a:r>
            <a:r>
              <a:rPr lang="en-US" sz="2800" dirty="0">
                <a:latin typeface="Brush Script Std" panose="03060802040607070404" pitchFamily="66" charset="0"/>
              </a:rPr>
              <a:t>?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7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159164" y="1312929"/>
            <a:ext cx="1017385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  <a:cs typeface="Arial" pitchFamily="34" charset="0"/>
              </a:rPr>
              <a:t>COSO merumuskan konsep Sistem Pengendalian Interen (SPI) untuk perusahaan-perusahaan publik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yaitu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perusahaan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menjual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sahamnya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di bursa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efek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.</a:t>
            </a:r>
          </a:p>
          <a:p>
            <a:endParaRPr lang="id-ID" sz="2800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  <a:cs typeface="Arial" pitchFamily="34" charset="0"/>
              </a:rPr>
              <a:t>SPI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dirancang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diterapkan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dalam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perusahaan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memastikan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proses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binis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dijalankan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sesuai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dengan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peraturan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kebijakan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berlaku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.</a:t>
            </a:r>
            <a:endParaRPr lang="id-ID" sz="31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7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5384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Etika VS SPI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1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785A9F-7084-498E-9DB4-3FC68911A677}"/>
              </a:ext>
            </a:extLst>
          </p:cNvPr>
          <p:cNvSpPr txBox="1"/>
          <p:nvPr/>
        </p:nvSpPr>
        <p:spPr>
          <a:xfrm>
            <a:off x="1159164" y="1312929"/>
            <a:ext cx="10173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  <a:cs typeface="Arial" pitchFamily="34" charset="0"/>
              </a:rPr>
              <a:t>SPI harus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terukur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dan di</a:t>
            </a:r>
            <a:r>
              <a:rPr lang="id-ID" sz="3200" dirty="0">
                <a:latin typeface="Arial Rounded MT Bold" panose="020F0704030504030204" pitchFamily="34" charset="0"/>
                <a:cs typeface="Arial" pitchFamily="34" charset="0"/>
              </a:rPr>
              <a:t>dokumentasi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kan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tujuan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pengujian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atas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kecukupan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  <a:cs typeface="Arial" pitchFamily="34" charset="0"/>
              </a:rPr>
              <a:t>efektifitasnya</a:t>
            </a:r>
            <a:r>
              <a:rPr lang="en-US" sz="3200" dirty="0">
                <a:latin typeface="Arial Rounded MT Bold" panose="020F0704030504030204" pitchFamily="34" charset="0"/>
                <a:cs typeface="Arial" pitchFamily="34" charset="0"/>
              </a:rPr>
              <a:t>.</a:t>
            </a:r>
            <a:endParaRPr lang="id-ID" sz="3200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DBED-A653-457E-915C-4D49DCE0B124}"/>
              </a:ext>
            </a:extLst>
          </p:cNvPr>
          <p:cNvSpPr txBox="1"/>
          <p:nvPr/>
        </p:nvSpPr>
        <p:spPr>
          <a:xfrm>
            <a:off x="10603346" y="548351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8</a:t>
            </a: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47B87-2F5B-420B-B9BC-EE9FBE7365EF}"/>
              </a:ext>
            </a:extLst>
          </p:cNvPr>
          <p:cNvSpPr/>
          <p:nvPr/>
        </p:nvSpPr>
        <p:spPr>
          <a:xfrm>
            <a:off x="858983" y="789709"/>
            <a:ext cx="10547926" cy="22675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3EB0D-1D32-4CFF-9281-B88603B6DCB9}"/>
              </a:ext>
            </a:extLst>
          </p:cNvPr>
          <p:cNvSpPr txBox="1"/>
          <p:nvPr/>
        </p:nvSpPr>
        <p:spPr>
          <a:xfrm>
            <a:off x="831275" y="528099"/>
            <a:ext cx="413789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ush Script Std" panose="03060802040607070404" pitchFamily="66" charset="0"/>
              </a:rPr>
              <a:t>Etika VS SPI</a:t>
            </a:r>
            <a:endParaRPr lang="en-ID" sz="2800" dirty="0">
              <a:latin typeface="Brush Script Std" panose="030608020406070704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B10D7-9E54-4DBA-8DC7-DDF559CF0F3C}"/>
              </a:ext>
            </a:extLst>
          </p:cNvPr>
          <p:cNvSpPr txBox="1"/>
          <p:nvPr/>
        </p:nvSpPr>
        <p:spPr>
          <a:xfrm>
            <a:off x="858983" y="3313509"/>
            <a:ext cx="10547926" cy="1569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sz="3200" dirty="0">
                <a:latin typeface="Arial Rounded MT Bold" panose="020F0704030504030204" pitchFamily="34" charset="0"/>
              </a:rPr>
              <a:t>Catatan:</a:t>
            </a:r>
          </a:p>
          <a:p>
            <a:r>
              <a:rPr lang="id-ID" sz="3200" dirty="0">
                <a:latin typeface="Arial Rounded MT Bold" panose="020F0704030504030204" pitchFamily="34" charset="0"/>
              </a:rPr>
              <a:t>CG lebih luas dibanding SPI, karena SPI belum memasukkan prinsip-prinsip etika secara eksplisit.</a:t>
            </a:r>
          </a:p>
        </p:txBody>
      </p:sp>
    </p:spTree>
    <p:extLst>
      <p:ext uri="{BB962C8B-B14F-4D97-AF65-F5344CB8AC3E}">
        <p14:creationId xmlns:p14="http://schemas.microsoft.com/office/powerpoint/2010/main" val="20706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1647</Words>
  <Application>Microsoft Office PowerPoint</Application>
  <PresentationFormat>Widescreen</PresentationFormat>
  <Paragraphs>243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Rounded MT Bold</vt:lpstr>
      <vt:lpstr>Brush Script Std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2021-03-09T01:28:04Z</dcterms:created>
  <dcterms:modified xsi:type="dcterms:W3CDTF">2021-03-25T22:51:40Z</dcterms:modified>
</cp:coreProperties>
</file>