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6" r:id="rId20"/>
    <p:sldId id="275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62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293A5D2-FC49-4F80-BE1A-4AF0FE9991FC}" type="datetimeFigureOut">
              <a:rPr lang="en-ID" smtClean="0"/>
              <a:t>02/03/2021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4531A12-826C-4DD9-9C89-305B7058DFEF}" type="slidenum">
              <a:rPr lang="en-ID" smtClean="0"/>
              <a:t>‹#›</a:t>
            </a:fld>
            <a:endParaRPr lang="en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4650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A5D2-FC49-4F80-BE1A-4AF0FE9991FC}" type="datetimeFigureOut">
              <a:rPr lang="en-ID" smtClean="0"/>
              <a:t>02/03/2021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31A12-826C-4DD9-9C89-305B7058DFE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94904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A5D2-FC49-4F80-BE1A-4AF0FE9991FC}" type="datetimeFigureOut">
              <a:rPr lang="en-ID" smtClean="0"/>
              <a:t>02/03/2021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31A12-826C-4DD9-9C89-305B7058DFEF}" type="slidenum">
              <a:rPr lang="en-ID" smtClean="0"/>
              <a:t>‹#›</a:t>
            </a:fld>
            <a:endParaRPr lang="en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00431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A5D2-FC49-4F80-BE1A-4AF0FE9991FC}" type="datetimeFigureOut">
              <a:rPr lang="en-ID" smtClean="0"/>
              <a:t>02/03/2021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31A12-826C-4DD9-9C89-305B7058DFEF}" type="slidenum">
              <a:rPr lang="en-ID" smtClean="0"/>
              <a:t>‹#›</a:t>
            </a:fld>
            <a:endParaRPr lang="en-ID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12558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A5D2-FC49-4F80-BE1A-4AF0FE9991FC}" type="datetimeFigureOut">
              <a:rPr lang="en-ID" smtClean="0"/>
              <a:t>02/03/2021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31A12-826C-4DD9-9C89-305B7058DFE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003524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A5D2-FC49-4F80-BE1A-4AF0FE9991FC}" type="datetimeFigureOut">
              <a:rPr lang="en-ID" smtClean="0"/>
              <a:t>02/03/2021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31A12-826C-4DD9-9C89-305B7058DFEF}" type="slidenum">
              <a:rPr lang="en-ID" smtClean="0"/>
              <a:t>‹#›</a:t>
            </a:fld>
            <a:endParaRPr lang="en-ID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61190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A5D2-FC49-4F80-BE1A-4AF0FE9991FC}" type="datetimeFigureOut">
              <a:rPr lang="en-ID" smtClean="0"/>
              <a:t>02/03/2021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31A12-826C-4DD9-9C89-305B7058DFEF}" type="slidenum">
              <a:rPr lang="en-ID" smtClean="0"/>
              <a:t>‹#›</a:t>
            </a:fld>
            <a:endParaRPr lang="en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00568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A5D2-FC49-4F80-BE1A-4AF0FE9991FC}" type="datetimeFigureOut">
              <a:rPr lang="en-ID" smtClean="0"/>
              <a:t>02/03/2021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31A12-826C-4DD9-9C89-305B7058DFEF}" type="slidenum">
              <a:rPr lang="en-ID" smtClean="0"/>
              <a:t>‹#›</a:t>
            </a:fld>
            <a:endParaRPr lang="en-ID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58968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A5D2-FC49-4F80-BE1A-4AF0FE9991FC}" type="datetimeFigureOut">
              <a:rPr lang="en-ID" smtClean="0"/>
              <a:t>02/03/2021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31A12-826C-4DD9-9C89-305B7058DFEF}" type="slidenum">
              <a:rPr lang="en-ID" smtClean="0"/>
              <a:t>‹#›</a:t>
            </a:fld>
            <a:endParaRPr lang="en-ID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6439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A5D2-FC49-4F80-BE1A-4AF0FE9991FC}" type="datetimeFigureOut">
              <a:rPr lang="en-ID" smtClean="0"/>
              <a:t>02/03/2021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31A12-826C-4DD9-9C89-305B7058DFE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44020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A5D2-FC49-4F80-BE1A-4AF0FE9991FC}" type="datetimeFigureOut">
              <a:rPr lang="en-ID" smtClean="0"/>
              <a:t>02/03/2021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31A12-826C-4DD9-9C89-305B7058DFEF}" type="slidenum">
              <a:rPr lang="en-ID" smtClean="0"/>
              <a:t>‹#›</a:t>
            </a:fld>
            <a:endParaRPr lang="en-ID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3830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A5D2-FC49-4F80-BE1A-4AF0FE9991FC}" type="datetimeFigureOut">
              <a:rPr lang="en-ID" smtClean="0"/>
              <a:t>02/03/2021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31A12-826C-4DD9-9C89-305B7058DFE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87604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A5D2-FC49-4F80-BE1A-4AF0FE9991FC}" type="datetimeFigureOut">
              <a:rPr lang="en-ID" smtClean="0"/>
              <a:t>02/03/2021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31A12-826C-4DD9-9C89-305B7058DFEF}" type="slidenum">
              <a:rPr lang="en-ID" smtClean="0"/>
              <a:t>‹#›</a:t>
            </a:fld>
            <a:endParaRPr lang="en-ID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1372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A5D2-FC49-4F80-BE1A-4AF0FE9991FC}" type="datetimeFigureOut">
              <a:rPr lang="en-ID" smtClean="0"/>
              <a:t>02/03/2021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31A12-826C-4DD9-9C89-305B7058DFEF}" type="slidenum">
              <a:rPr lang="en-ID" smtClean="0"/>
              <a:t>‹#›</a:t>
            </a:fld>
            <a:endParaRPr lang="en-ID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5373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A5D2-FC49-4F80-BE1A-4AF0FE9991FC}" type="datetimeFigureOut">
              <a:rPr lang="en-ID" smtClean="0"/>
              <a:t>02/03/2021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31A12-826C-4DD9-9C89-305B7058DFE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18037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A5D2-FC49-4F80-BE1A-4AF0FE9991FC}" type="datetimeFigureOut">
              <a:rPr lang="en-ID" smtClean="0"/>
              <a:t>02/03/2021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31A12-826C-4DD9-9C89-305B7058DFEF}" type="slidenum">
              <a:rPr lang="en-ID" smtClean="0"/>
              <a:t>‹#›</a:t>
            </a:fld>
            <a:endParaRPr lang="en-ID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7888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A5D2-FC49-4F80-BE1A-4AF0FE9991FC}" type="datetimeFigureOut">
              <a:rPr lang="en-ID" smtClean="0"/>
              <a:t>02/03/2021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31A12-826C-4DD9-9C89-305B7058DFE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0490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293A5D2-FC49-4F80-BE1A-4AF0FE9991FC}" type="datetimeFigureOut">
              <a:rPr lang="en-ID" smtClean="0"/>
              <a:t>02/03/2021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4531A12-826C-4DD9-9C89-305B7058DFE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48320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D637014-90EB-4755-8D10-869820D67057}"/>
              </a:ext>
            </a:extLst>
          </p:cNvPr>
          <p:cNvSpPr txBox="1"/>
          <p:nvPr/>
        </p:nvSpPr>
        <p:spPr>
          <a:xfrm>
            <a:off x="3011054" y="2431473"/>
            <a:ext cx="61698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 Rounded MT Bold" panose="020F0704030504030204" pitchFamily="34" charset="0"/>
              </a:rPr>
              <a:t>BAB 2</a:t>
            </a:r>
          </a:p>
          <a:p>
            <a:pPr algn="ctr"/>
            <a:r>
              <a:rPr lang="en-US" sz="2800" dirty="0">
                <a:latin typeface="Arial Rounded MT Bold" panose="020F0704030504030204" pitchFamily="34" charset="0"/>
              </a:rPr>
              <a:t>TUNTUTAN ETIKA DALAM PROFESI DAN BISNIS</a:t>
            </a:r>
            <a:endParaRPr lang="en-ID" sz="28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6963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DD2E73-1AE4-4529-8365-A5B05C305206}"/>
              </a:ext>
            </a:extLst>
          </p:cNvPr>
          <p:cNvSpPr txBox="1"/>
          <p:nvPr/>
        </p:nvSpPr>
        <p:spPr>
          <a:xfrm>
            <a:off x="11148291" y="5934542"/>
            <a:ext cx="692727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Rounded MT Bold" panose="020F0704030504030204" pitchFamily="34" charset="0"/>
              </a:rPr>
              <a:t>9</a:t>
            </a:r>
            <a:endParaRPr lang="en-ID" sz="2800" dirty="0">
              <a:latin typeface="Arial Rounded MT Bold" panose="020F07040305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687A4F-F893-4C32-A40C-2165A87A9B7C}"/>
              </a:ext>
            </a:extLst>
          </p:cNvPr>
          <p:cNvSpPr txBox="1">
            <a:spLocks/>
          </p:cNvSpPr>
          <p:nvPr/>
        </p:nvSpPr>
        <p:spPr>
          <a:xfrm>
            <a:off x="1080654" y="961933"/>
            <a:ext cx="10206179" cy="4787881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342900" indent="-342900" eaLnBrk="1" hangingPunct="1">
              <a:spcAft>
                <a:spcPts val="600"/>
              </a:spcAft>
              <a:buNone/>
            </a:pPr>
            <a:r>
              <a:rPr lang="id-ID" sz="3200" b="1" i="1" dirty="0">
                <a:solidFill>
                  <a:srgbClr val="0000FF"/>
                </a:solidFill>
                <a:latin typeface="Arial Rounded MT Bold" panose="020F0704030504030204" pitchFamily="34" charset="0"/>
              </a:rPr>
              <a:t>Tanggungjawab Terhadap Karyawan</a:t>
            </a:r>
          </a:p>
          <a:p>
            <a:pPr marL="342900" indent="-342900" eaLnBrk="1" hangingPunct="1">
              <a:spcAft>
                <a:spcPts val="600"/>
              </a:spcAft>
              <a:buFontTx/>
              <a:buChar char="•"/>
            </a:pPr>
            <a:r>
              <a:rPr lang="id-ID" sz="3200" b="1" i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Keamanan Lingkungan Kerja (</a:t>
            </a:r>
            <a:r>
              <a:rPr lang="en-US" sz="3200" b="1" i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Workplace Safety</a:t>
            </a:r>
            <a:r>
              <a:rPr lang="id-ID" sz="3200" b="1" i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)</a:t>
            </a:r>
            <a:r>
              <a:rPr lang="en-US" sz="3200" b="1" i="1" dirty="0">
                <a:latin typeface="Arial Rounded MT Bold" panose="020F0704030504030204" pitchFamily="34" charset="0"/>
              </a:rPr>
              <a:t>.</a:t>
            </a:r>
            <a:r>
              <a:rPr lang="en-US" sz="3200" dirty="0">
                <a:latin typeface="Arial Rounded MT Bold" panose="020F0704030504030204" pitchFamily="34" charset="0"/>
              </a:rPr>
              <a:t> </a:t>
            </a:r>
            <a:r>
              <a:rPr lang="en-US" sz="3200" dirty="0" err="1">
                <a:latin typeface="Arial Rounded MT Bold" panose="020F0704030504030204" pitchFamily="34" charset="0"/>
              </a:rPr>
              <a:t>Mengembangkan</a:t>
            </a:r>
            <a:r>
              <a:rPr lang="en-US" sz="3200" dirty="0">
                <a:latin typeface="Arial Rounded MT Bold" panose="020F0704030504030204" pitchFamily="34" charset="0"/>
              </a:rPr>
              <a:t> </a:t>
            </a:r>
            <a:r>
              <a:rPr lang="en-US" sz="3200" dirty="0" err="1">
                <a:latin typeface="Arial Rounded MT Bold" panose="020F0704030504030204" pitchFamily="34" charset="0"/>
              </a:rPr>
              <a:t>lingkungan</a:t>
            </a:r>
            <a:r>
              <a:rPr lang="en-US" sz="3200" dirty="0">
                <a:latin typeface="Arial Rounded MT Bold" panose="020F0704030504030204" pitchFamily="34" charset="0"/>
              </a:rPr>
              <a:t> </a:t>
            </a:r>
            <a:r>
              <a:rPr lang="en-US" sz="3200" dirty="0" err="1">
                <a:latin typeface="Arial Rounded MT Bold" panose="020F0704030504030204" pitchFamily="34" charset="0"/>
              </a:rPr>
              <a:t>kerja</a:t>
            </a:r>
            <a:r>
              <a:rPr lang="en-US" sz="3200" dirty="0">
                <a:latin typeface="Arial Rounded MT Bold" panose="020F0704030504030204" pitchFamily="34" charset="0"/>
              </a:rPr>
              <a:t> yang </a:t>
            </a:r>
            <a:r>
              <a:rPr lang="en-US" sz="3200" dirty="0" err="1">
                <a:latin typeface="Arial Rounded MT Bold" panose="020F0704030504030204" pitchFamily="34" charset="0"/>
              </a:rPr>
              <a:t>aman</a:t>
            </a:r>
            <a:r>
              <a:rPr lang="en-US" sz="3200" dirty="0">
                <a:latin typeface="Arial Rounded MT Bold" panose="020F0704030504030204" pitchFamily="34" charset="0"/>
              </a:rPr>
              <a:t> </a:t>
            </a:r>
            <a:r>
              <a:rPr lang="en-US" sz="3200" dirty="0" err="1">
                <a:latin typeface="Arial Rounded MT Bold" panose="020F0704030504030204" pitchFamily="34" charset="0"/>
              </a:rPr>
              <a:t>bagi</a:t>
            </a:r>
            <a:r>
              <a:rPr lang="en-US" sz="3200" dirty="0">
                <a:latin typeface="Arial Rounded MT Bold" panose="020F0704030504030204" pitchFamily="34" charset="0"/>
              </a:rPr>
              <a:t> </a:t>
            </a:r>
            <a:r>
              <a:rPr lang="en-US" sz="3200" dirty="0" err="1">
                <a:latin typeface="Arial Rounded MT Bold" panose="020F0704030504030204" pitchFamily="34" charset="0"/>
              </a:rPr>
              <a:t>karyawan</a:t>
            </a:r>
            <a:r>
              <a:rPr lang="en-US" sz="3200" dirty="0">
                <a:latin typeface="Arial Rounded MT Bold" panose="020F0704030504030204" pitchFamily="34" charset="0"/>
              </a:rPr>
              <a:t>.</a:t>
            </a:r>
          </a:p>
          <a:p>
            <a:pPr marL="342900" indent="-342900" eaLnBrk="1" hangingPunct="1">
              <a:spcAft>
                <a:spcPts val="600"/>
              </a:spcAft>
              <a:buFontTx/>
              <a:buChar char="•"/>
            </a:pPr>
            <a:endParaRPr lang="en-US" sz="1600" dirty="0">
              <a:latin typeface="Arial Rounded MT Bold" panose="020F0704030504030204" pitchFamily="34" charset="0"/>
            </a:endParaRPr>
          </a:p>
          <a:p>
            <a:pPr marL="342900" indent="-342900" eaLnBrk="1" hangingPunct="1">
              <a:spcAft>
                <a:spcPts val="600"/>
              </a:spcAft>
              <a:buFontTx/>
              <a:buChar char="•"/>
            </a:pPr>
            <a:r>
              <a:rPr lang="id-ID" sz="3200" b="1" i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Kualitas Hidup (</a:t>
            </a:r>
            <a:r>
              <a:rPr lang="en-US" sz="3200" b="1" i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Quality-of-Life Issues</a:t>
            </a:r>
            <a:r>
              <a:rPr lang="id-ID" sz="3200" b="1" i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)</a:t>
            </a:r>
            <a:r>
              <a:rPr lang="en-US" sz="3200" b="1" i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.</a:t>
            </a:r>
            <a:r>
              <a:rPr lang="en-US" sz="3200" b="1" i="1" dirty="0">
                <a:latin typeface="Arial Rounded MT Bold" panose="020F0704030504030204" pitchFamily="34" charset="0"/>
              </a:rPr>
              <a:t> </a:t>
            </a:r>
            <a:r>
              <a:rPr lang="en-US" sz="3200" dirty="0" err="1">
                <a:latin typeface="Arial Rounded MT Bold" panose="020F0704030504030204" pitchFamily="34" charset="0"/>
              </a:rPr>
              <a:t>Mengembangkan</a:t>
            </a:r>
            <a:r>
              <a:rPr lang="en-US" sz="3200" dirty="0">
                <a:latin typeface="Arial Rounded MT Bold" panose="020F0704030504030204" pitchFamily="34" charset="0"/>
              </a:rPr>
              <a:t> </a:t>
            </a:r>
            <a:r>
              <a:rPr lang="en-US" sz="3200" dirty="0" err="1">
                <a:latin typeface="Arial Rounded MT Bold" panose="020F0704030504030204" pitchFamily="34" charset="0"/>
              </a:rPr>
              <a:t>lingkungan</a:t>
            </a:r>
            <a:r>
              <a:rPr lang="en-US" sz="3200" dirty="0">
                <a:latin typeface="Arial Rounded MT Bold" panose="020F0704030504030204" pitchFamily="34" charset="0"/>
              </a:rPr>
              <a:t> </a:t>
            </a:r>
            <a:r>
              <a:rPr lang="en-US" sz="3200" dirty="0" err="1">
                <a:latin typeface="Arial Rounded MT Bold" panose="020F0704030504030204" pitchFamily="34" charset="0"/>
              </a:rPr>
              <a:t>kerja</a:t>
            </a:r>
            <a:r>
              <a:rPr lang="en-US" sz="3200" dirty="0">
                <a:latin typeface="Arial Rounded MT Bold" panose="020F0704030504030204" pitchFamily="34" charset="0"/>
              </a:rPr>
              <a:t> yang </a:t>
            </a:r>
            <a:r>
              <a:rPr lang="en-US" sz="3200" dirty="0" err="1">
                <a:latin typeface="Arial Rounded MT Bold" panose="020F0704030504030204" pitchFamily="34" charset="0"/>
              </a:rPr>
              <a:t>tepat</a:t>
            </a:r>
            <a:r>
              <a:rPr lang="en-US" sz="3200" dirty="0">
                <a:latin typeface="Arial Rounded MT Bold" panose="020F0704030504030204" pitchFamily="34" charset="0"/>
              </a:rPr>
              <a:t> </a:t>
            </a:r>
            <a:r>
              <a:rPr lang="en-US" sz="3200" dirty="0" err="1">
                <a:latin typeface="Arial Rounded MT Bold" panose="020F0704030504030204" pitchFamily="34" charset="0"/>
              </a:rPr>
              <a:t>untuk</a:t>
            </a:r>
            <a:r>
              <a:rPr lang="en-US" sz="3200" dirty="0">
                <a:latin typeface="Arial Rounded MT Bold" panose="020F0704030504030204" pitchFamily="34" charset="0"/>
              </a:rPr>
              <a:t> </a:t>
            </a:r>
            <a:r>
              <a:rPr lang="en-US" sz="3200" dirty="0" err="1">
                <a:latin typeface="Arial Rounded MT Bold" panose="020F0704030504030204" pitchFamily="34" charset="0"/>
              </a:rPr>
              <a:t>mengembangkan</a:t>
            </a:r>
            <a:r>
              <a:rPr lang="en-US" sz="3200" dirty="0">
                <a:latin typeface="Arial Rounded MT Bold" panose="020F0704030504030204" pitchFamily="34" charset="0"/>
              </a:rPr>
              <a:t> </a:t>
            </a:r>
            <a:r>
              <a:rPr lang="en-US" sz="3200" dirty="0" err="1">
                <a:latin typeface="Arial Rounded MT Bold" panose="020F0704030504030204" pitchFamily="34" charset="0"/>
              </a:rPr>
              <a:t>kesejahteraan</a:t>
            </a:r>
            <a:r>
              <a:rPr lang="en-US" sz="3200" dirty="0">
                <a:latin typeface="Arial Rounded MT Bold" panose="020F0704030504030204" pitchFamily="34" charset="0"/>
              </a:rPr>
              <a:t> </a:t>
            </a:r>
            <a:r>
              <a:rPr lang="en-US" sz="3200" dirty="0" err="1">
                <a:latin typeface="Arial Rounded MT Bold" panose="020F0704030504030204" pitchFamily="34" charset="0"/>
              </a:rPr>
              <a:t>lahir</a:t>
            </a:r>
            <a:r>
              <a:rPr lang="en-US" sz="3200" dirty="0">
                <a:latin typeface="Arial Rounded MT Bold" panose="020F0704030504030204" pitchFamily="34" charset="0"/>
              </a:rPr>
              <a:t> dan </a:t>
            </a:r>
            <a:r>
              <a:rPr lang="en-US" sz="3200" dirty="0" err="1">
                <a:latin typeface="Arial Rounded MT Bold" panose="020F0704030504030204" pitchFamily="34" charset="0"/>
              </a:rPr>
              <a:t>batin</a:t>
            </a:r>
            <a:r>
              <a:rPr lang="en-US" sz="3200" dirty="0">
                <a:latin typeface="Arial Rounded MT Bold" panose="020F0704030504030204" pitchFamily="34" charset="0"/>
              </a:rPr>
              <a:t> </a:t>
            </a:r>
            <a:r>
              <a:rPr lang="en-US" sz="3200" dirty="0" err="1">
                <a:latin typeface="Arial Rounded MT Bold" panose="020F0704030504030204" pitchFamily="34" charset="0"/>
              </a:rPr>
              <a:t>bagi</a:t>
            </a:r>
            <a:r>
              <a:rPr lang="en-US" sz="3200" dirty="0">
                <a:latin typeface="Arial Rounded MT Bold" panose="020F0704030504030204" pitchFamily="34" charset="0"/>
              </a:rPr>
              <a:t> </a:t>
            </a:r>
            <a:r>
              <a:rPr lang="en-US" sz="3200" dirty="0" err="1">
                <a:latin typeface="Arial Rounded MT Bold" panose="020F0704030504030204" pitchFamily="34" charset="0"/>
              </a:rPr>
              <a:t>karyawan</a:t>
            </a:r>
            <a:r>
              <a:rPr lang="en-US" sz="3200" dirty="0">
                <a:latin typeface="Arial Rounded MT Bold" panose="020F0704030504030204" pitchFamily="34" charset="0"/>
              </a:rPr>
              <a:t>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8D70B8-D656-4634-B80E-583A78952BC8}"/>
              </a:ext>
            </a:extLst>
          </p:cNvPr>
          <p:cNvSpPr/>
          <p:nvPr/>
        </p:nvSpPr>
        <p:spPr>
          <a:xfrm>
            <a:off x="1311562" y="0"/>
            <a:ext cx="9568873" cy="4987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TANGGUNG JAWAB SOSIAL ORGANISASI</a:t>
            </a:r>
            <a:endParaRPr lang="en-ID" sz="32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918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DD2E73-1AE4-4529-8365-A5B05C305206}"/>
              </a:ext>
            </a:extLst>
          </p:cNvPr>
          <p:cNvSpPr txBox="1"/>
          <p:nvPr/>
        </p:nvSpPr>
        <p:spPr>
          <a:xfrm>
            <a:off x="11148291" y="5934542"/>
            <a:ext cx="692727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Rounded MT Bold" panose="020F0704030504030204" pitchFamily="34" charset="0"/>
              </a:rPr>
              <a:t>10</a:t>
            </a:r>
            <a:endParaRPr lang="en-ID" sz="2800" dirty="0">
              <a:latin typeface="Arial Rounded MT Bold" panose="020F07040305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687A4F-F893-4C32-A40C-2165A87A9B7C}"/>
              </a:ext>
            </a:extLst>
          </p:cNvPr>
          <p:cNvSpPr txBox="1">
            <a:spLocks/>
          </p:cNvSpPr>
          <p:nvPr/>
        </p:nvSpPr>
        <p:spPr>
          <a:xfrm>
            <a:off x="992908" y="1146661"/>
            <a:ext cx="10206179" cy="4787881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720725" indent="-720725" eaLnBrk="1" hangingPunct="1">
              <a:spcAft>
                <a:spcPts val="600"/>
              </a:spcAft>
              <a:buFontTx/>
              <a:buChar char="•"/>
            </a:pPr>
            <a:r>
              <a:rPr lang="id-ID" sz="3200" b="1" i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Kesetaraan Kesempatan di Lingkungan Kerja (</a:t>
            </a:r>
            <a:r>
              <a:rPr lang="en-US" sz="3200" b="1" i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Ensuring Equal Opportunity on the Job</a:t>
            </a:r>
            <a:r>
              <a:rPr lang="id-ID" sz="3200" b="1" i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)</a:t>
            </a:r>
            <a:r>
              <a:rPr lang="en-US" sz="3200" b="1" i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.</a:t>
            </a:r>
            <a:r>
              <a:rPr lang="en-US" sz="3200" b="1" i="1" dirty="0">
                <a:latin typeface="Arial Rounded MT Bold" panose="020F0704030504030204" pitchFamily="34" charset="0"/>
              </a:rPr>
              <a:t> </a:t>
            </a:r>
            <a:r>
              <a:rPr lang="id-ID" sz="3200" b="1" i="1" dirty="0">
                <a:latin typeface="Arial Rounded MT Bold" panose="020F0704030504030204" pitchFamily="34" charset="0"/>
              </a:rPr>
              <a:t> </a:t>
            </a:r>
            <a:r>
              <a:rPr lang="id-ID" sz="3200" dirty="0">
                <a:latin typeface="Arial Rounded MT Bold" panose="020F0704030504030204" pitchFamily="34" charset="0"/>
              </a:rPr>
              <a:t> </a:t>
            </a:r>
            <a:r>
              <a:rPr lang="en-US" sz="3200" dirty="0" err="1">
                <a:latin typeface="Arial Rounded MT Bold" panose="020F0704030504030204" pitchFamily="34" charset="0"/>
              </a:rPr>
              <a:t>Mengembangkan</a:t>
            </a:r>
            <a:r>
              <a:rPr lang="en-US" sz="3200" dirty="0">
                <a:latin typeface="Arial Rounded MT Bold" panose="020F0704030504030204" pitchFamily="34" charset="0"/>
              </a:rPr>
              <a:t> </a:t>
            </a:r>
            <a:r>
              <a:rPr lang="id-ID" sz="3200" dirty="0">
                <a:latin typeface="Arial Rounded MT Bold" panose="020F0704030504030204" pitchFamily="34" charset="0"/>
              </a:rPr>
              <a:t>kesamaan peluang </a:t>
            </a:r>
            <a:r>
              <a:rPr lang="en-US" sz="3200" dirty="0" err="1">
                <a:latin typeface="Arial Rounded MT Bold" panose="020F0704030504030204" pitchFamily="34" charset="0"/>
              </a:rPr>
              <a:t>karir</a:t>
            </a:r>
            <a:r>
              <a:rPr lang="en-US" sz="3200" dirty="0">
                <a:latin typeface="Arial Rounded MT Bold" panose="020F0704030504030204" pitchFamily="34" charset="0"/>
              </a:rPr>
              <a:t> </a:t>
            </a:r>
            <a:r>
              <a:rPr lang="id-ID" sz="3200" dirty="0">
                <a:latin typeface="Arial Rounded MT Bold" panose="020F0704030504030204" pitchFamily="34" charset="0"/>
              </a:rPr>
              <a:t>kepada semua pegawai, tanpa ada diskriminasi.</a:t>
            </a:r>
            <a:endParaRPr lang="en-US" sz="3200" dirty="0">
              <a:latin typeface="Arial Rounded MT Bold" panose="020F0704030504030204" pitchFamily="34" charset="0"/>
            </a:endParaRPr>
          </a:p>
          <a:p>
            <a:pPr marL="720725" indent="-720725" eaLnBrk="1" hangingPunct="1">
              <a:spcAft>
                <a:spcPts val="600"/>
              </a:spcAft>
              <a:buFontTx/>
              <a:buChar char="•"/>
            </a:pPr>
            <a:r>
              <a:rPr lang="id-ID" sz="3200" b="1" i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Diskriminasi Usia (</a:t>
            </a:r>
            <a:r>
              <a:rPr lang="en-US" sz="3200" b="1" i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Age Discrimination</a:t>
            </a:r>
            <a:r>
              <a:rPr lang="id-ID" sz="3200" b="1" i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)</a:t>
            </a:r>
            <a:r>
              <a:rPr lang="en-US" sz="3200" b="1" i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.</a:t>
            </a:r>
            <a:r>
              <a:rPr lang="en-US" sz="3200" dirty="0">
                <a:latin typeface="Arial Rounded MT Bold" panose="020F0704030504030204" pitchFamily="34" charset="0"/>
              </a:rPr>
              <a:t> </a:t>
            </a:r>
            <a:r>
              <a:rPr lang="en-US" sz="3200" dirty="0" err="1">
                <a:latin typeface="Arial Rounded MT Bold" panose="020F0704030504030204" pitchFamily="34" charset="0"/>
              </a:rPr>
              <a:t>Mengembangkan</a:t>
            </a:r>
            <a:r>
              <a:rPr lang="en-US" sz="3200" dirty="0">
                <a:latin typeface="Arial Rounded MT Bold" panose="020F0704030504030204" pitchFamily="34" charset="0"/>
              </a:rPr>
              <a:t> </a:t>
            </a:r>
            <a:r>
              <a:rPr lang="en-US" sz="3200" dirty="0" err="1">
                <a:latin typeface="Arial Rounded MT Bold" panose="020F0704030504030204" pitchFamily="34" charset="0"/>
              </a:rPr>
              <a:t>lingkungan</a:t>
            </a:r>
            <a:r>
              <a:rPr lang="en-US" sz="3200" dirty="0">
                <a:latin typeface="Arial Rounded MT Bold" panose="020F0704030504030204" pitchFamily="34" charset="0"/>
              </a:rPr>
              <a:t> </a:t>
            </a:r>
            <a:r>
              <a:rPr lang="en-US" sz="3200" dirty="0" err="1">
                <a:latin typeface="Arial Rounded MT Bold" panose="020F0704030504030204" pitchFamily="34" charset="0"/>
              </a:rPr>
              <a:t>kerja</a:t>
            </a:r>
            <a:r>
              <a:rPr lang="en-US" sz="3200" dirty="0">
                <a:latin typeface="Arial Rounded MT Bold" panose="020F0704030504030204" pitchFamily="34" charset="0"/>
              </a:rPr>
              <a:t> yang </a:t>
            </a:r>
            <a:r>
              <a:rPr lang="en-US" sz="3200" dirty="0" err="1">
                <a:latin typeface="Arial Rounded MT Bold" panose="020F0704030504030204" pitchFamily="34" charset="0"/>
              </a:rPr>
              <a:t>setara</a:t>
            </a:r>
            <a:r>
              <a:rPr lang="en-US" sz="3200" dirty="0">
                <a:latin typeface="Arial Rounded MT Bold" panose="020F0704030504030204" pitchFamily="34" charset="0"/>
              </a:rPr>
              <a:t>, </a:t>
            </a:r>
            <a:r>
              <a:rPr lang="en-US" sz="3200" dirty="0" err="1">
                <a:latin typeface="Arial Rounded MT Bold" panose="020F0704030504030204" pitchFamily="34" charset="0"/>
              </a:rPr>
              <a:t>tanpa</a:t>
            </a:r>
            <a:r>
              <a:rPr lang="en-US" sz="3200" dirty="0">
                <a:latin typeface="Arial Rounded MT Bold" panose="020F0704030504030204" pitchFamily="34" charset="0"/>
              </a:rPr>
              <a:t> </a:t>
            </a:r>
            <a:r>
              <a:rPr lang="en-US" sz="3200" dirty="0" err="1">
                <a:latin typeface="Arial Rounded MT Bold" panose="020F0704030504030204" pitchFamily="34" charset="0"/>
              </a:rPr>
              <a:t>diskriminasi</a:t>
            </a:r>
            <a:r>
              <a:rPr lang="en-US" sz="3200" dirty="0">
                <a:latin typeface="Arial Rounded MT Bold" panose="020F0704030504030204" pitchFamily="34" charset="0"/>
              </a:rPr>
              <a:t> </a:t>
            </a:r>
            <a:r>
              <a:rPr lang="en-US" sz="3200" dirty="0" err="1">
                <a:latin typeface="Arial Rounded MT Bold" panose="020F0704030504030204" pitchFamily="34" charset="0"/>
              </a:rPr>
              <a:t>usia</a:t>
            </a:r>
            <a:r>
              <a:rPr lang="id-ID" sz="3200" dirty="0">
                <a:latin typeface="Arial Rounded MT Bold" panose="020F0704030504030204" pitchFamily="34" charset="0"/>
              </a:rPr>
              <a:t>.</a:t>
            </a:r>
            <a:r>
              <a:rPr lang="en-US" sz="3200" dirty="0">
                <a:latin typeface="Arial Rounded MT Bold" panose="020F0704030504030204" pitchFamily="34" charset="0"/>
              </a:rPr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8D70B8-D656-4634-B80E-583A78952BC8}"/>
              </a:ext>
            </a:extLst>
          </p:cNvPr>
          <p:cNvSpPr/>
          <p:nvPr/>
        </p:nvSpPr>
        <p:spPr>
          <a:xfrm>
            <a:off x="1311562" y="0"/>
            <a:ext cx="9568873" cy="4987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TANGGUNG JAWAB SOSIAL ORGANISASI</a:t>
            </a:r>
            <a:endParaRPr lang="en-ID" sz="32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647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DD2E73-1AE4-4529-8365-A5B05C305206}"/>
              </a:ext>
            </a:extLst>
          </p:cNvPr>
          <p:cNvSpPr txBox="1"/>
          <p:nvPr/>
        </p:nvSpPr>
        <p:spPr>
          <a:xfrm>
            <a:off x="11148291" y="5934542"/>
            <a:ext cx="692727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Rounded MT Bold" panose="020F0704030504030204" pitchFamily="34" charset="0"/>
              </a:rPr>
              <a:t>11</a:t>
            </a:r>
            <a:endParaRPr lang="en-ID" sz="2800" dirty="0">
              <a:latin typeface="Arial Rounded MT Bold" panose="020F07040305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687A4F-F893-4C32-A40C-2165A87A9B7C}"/>
              </a:ext>
            </a:extLst>
          </p:cNvPr>
          <p:cNvSpPr txBox="1">
            <a:spLocks/>
          </p:cNvSpPr>
          <p:nvPr/>
        </p:nvSpPr>
        <p:spPr>
          <a:xfrm>
            <a:off x="992908" y="1146661"/>
            <a:ext cx="10206179" cy="4787881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720725" indent="-720725" eaLnBrk="1" hangingPunct="1">
              <a:spcAft>
                <a:spcPts val="600"/>
              </a:spcAft>
              <a:buFontTx/>
              <a:buChar char="•"/>
            </a:pPr>
            <a:r>
              <a:rPr lang="id-ID" sz="3200" b="1" i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Diskriminasi Gender (</a:t>
            </a:r>
            <a:r>
              <a:rPr lang="en-US" sz="3200" b="1" i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Sexual Harassment and Sexism</a:t>
            </a:r>
            <a:r>
              <a:rPr lang="id-ID" sz="3200" b="1" i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)</a:t>
            </a:r>
            <a:r>
              <a:rPr lang="en-US" sz="3200" b="1" i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.</a:t>
            </a:r>
            <a:r>
              <a:rPr lang="en-US" sz="3200" dirty="0">
                <a:latin typeface="Arial Rounded MT Bold" panose="020F0704030504030204" pitchFamily="34" charset="0"/>
              </a:rPr>
              <a:t> </a:t>
            </a:r>
            <a:r>
              <a:rPr lang="en-US" sz="3200" dirty="0" err="1">
                <a:latin typeface="Arial Rounded MT Bold" panose="020F0704030504030204" pitchFamily="34" charset="0"/>
              </a:rPr>
              <a:t>Mengembangkan</a:t>
            </a:r>
            <a:r>
              <a:rPr lang="en-US" sz="3200" dirty="0">
                <a:latin typeface="Arial Rounded MT Bold" panose="020F0704030504030204" pitchFamily="34" charset="0"/>
              </a:rPr>
              <a:t> </a:t>
            </a:r>
            <a:r>
              <a:rPr lang="en-US" sz="3200" dirty="0" err="1">
                <a:latin typeface="Arial Rounded MT Bold" panose="020F0704030504030204" pitchFamily="34" charset="0"/>
              </a:rPr>
              <a:t>lingkungan</a:t>
            </a:r>
            <a:r>
              <a:rPr lang="en-US" sz="3200" dirty="0">
                <a:latin typeface="Arial Rounded MT Bold" panose="020F0704030504030204" pitchFamily="34" charset="0"/>
              </a:rPr>
              <a:t> </a:t>
            </a:r>
            <a:r>
              <a:rPr lang="en-US" sz="3200" dirty="0" err="1">
                <a:latin typeface="Arial Rounded MT Bold" panose="020F0704030504030204" pitchFamily="34" charset="0"/>
              </a:rPr>
              <a:t>kerja</a:t>
            </a:r>
            <a:r>
              <a:rPr lang="en-US" sz="3200" dirty="0">
                <a:latin typeface="Arial Rounded MT Bold" panose="020F0704030504030204" pitchFamily="34" charset="0"/>
              </a:rPr>
              <a:t> yang </a:t>
            </a:r>
            <a:r>
              <a:rPr lang="en-US" sz="3200" dirty="0" err="1">
                <a:latin typeface="Arial Rounded MT Bold" panose="020F0704030504030204" pitchFamily="34" charset="0"/>
              </a:rPr>
              <a:t>bebas</a:t>
            </a:r>
            <a:r>
              <a:rPr lang="en-US" sz="3200" dirty="0">
                <a:latin typeface="Arial Rounded MT Bold" panose="020F0704030504030204" pitchFamily="34" charset="0"/>
              </a:rPr>
              <a:t> </a:t>
            </a:r>
            <a:r>
              <a:rPr lang="en-US" sz="3200" dirty="0" err="1">
                <a:latin typeface="Arial Rounded MT Bold" panose="020F0704030504030204" pitchFamily="34" charset="0"/>
              </a:rPr>
              <a:t>dari</a:t>
            </a:r>
            <a:r>
              <a:rPr lang="en-US" sz="3200" dirty="0">
                <a:latin typeface="Arial Rounded MT Bold" panose="020F0704030504030204" pitchFamily="34" charset="0"/>
              </a:rPr>
              <a:t> </a:t>
            </a:r>
            <a:r>
              <a:rPr lang="id-ID" sz="3200" dirty="0">
                <a:latin typeface="Arial Rounded MT Bold" panose="020F0704030504030204" pitchFamily="34" charset="0"/>
              </a:rPr>
              <a:t>diskriminasi jenis kelamin, misalnya melalui ketentuan kesamaan kompensasi untuk pekerjaan yang sama, tanpa  pembedaan jenis kelamin</a:t>
            </a:r>
            <a:r>
              <a:rPr lang="en-US" sz="3200" dirty="0">
                <a:latin typeface="Arial Rounded MT Bold" panose="020F0704030504030204" pitchFamily="34" charset="0"/>
              </a:rPr>
              <a:t>.</a:t>
            </a:r>
          </a:p>
          <a:p>
            <a:pPr marL="0" indent="0" eaLnBrk="1" hangingPunct="1">
              <a:spcAft>
                <a:spcPts val="600"/>
              </a:spcAft>
              <a:buNone/>
            </a:pPr>
            <a:r>
              <a:rPr lang="en-US" sz="3200" dirty="0">
                <a:latin typeface="Arial Rounded MT Bold" panose="020F0704030504030204" pitchFamily="34" charset="0"/>
              </a:rPr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8D70B8-D656-4634-B80E-583A78952BC8}"/>
              </a:ext>
            </a:extLst>
          </p:cNvPr>
          <p:cNvSpPr/>
          <p:nvPr/>
        </p:nvSpPr>
        <p:spPr>
          <a:xfrm>
            <a:off x="1311562" y="0"/>
            <a:ext cx="9568873" cy="4987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TANGGUNG JAWAB SOSIAL ORGANISASI</a:t>
            </a:r>
            <a:endParaRPr lang="en-ID" sz="32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7955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DD2E73-1AE4-4529-8365-A5B05C305206}"/>
              </a:ext>
            </a:extLst>
          </p:cNvPr>
          <p:cNvSpPr txBox="1"/>
          <p:nvPr/>
        </p:nvSpPr>
        <p:spPr>
          <a:xfrm>
            <a:off x="11148291" y="5934542"/>
            <a:ext cx="692727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Rounded MT Bold" panose="020F0704030504030204" pitchFamily="34" charset="0"/>
              </a:rPr>
              <a:t>12</a:t>
            </a:r>
            <a:endParaRPr lang="en-ID" sz="2800" dirty="0">
              <a:latin typeface="Arial Rounded MT Bold" panose="020F07040305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687A4F-F893-4C32-A40C-2165A87A9B7C}"/>
              </a:ext>
            </a:extLst>
          </p:cNvPr>
          <p:cNvSpPr txBox="1">
            <a:spLocks/>
          </p:cNvSpPr>
          <p:nvPr/>
        </p:nvSpPr>
        <p:spPr>
          <a:xfrm>
            <a:off x="942112" y="1035059"/>
            <a:ext cx="10206179" cy="4787881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342900" indent="-342900" eaLnBrk="1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3200" b="1" dirty="0">
                <a:solidFill>
                  <a:srgbClr val="0000FF"/>
                </a:solidFill>
                <a:latin typeface="Arial Rounded MT Bold" panose="020F0704030504030204" pitchFamily="34" charset="0"/>
              </a:rPr>
              <a:t>Tanggungjawab Terhadap Investor</a:t>
            </a:r>
            <a:endParaRPr lang="en-US" sz="3200" b="1" dirty="0">
              <a:solidFill>
                <a:srgbClr val="0000FF"/>
              </a:solidFill>
              <a:latin typeface="Arial Rounded MT Bold" panose="020F0704030504030204" pitchFamily="34" charset="0"/>
            </a:endParaRPr>
          </a:p>
          <a:p>
            <a:pPr marL="342900" indent="-342900" eaLnBrk="1" hangingPunct="1">
              <a:spcBef>
                <a:spcPts val="0"/>
              </a:spcBef>
              <a:spcAft>
                <a:spcPts val="0"/>
              </a:spcAft>
              <a:buNone/>
            </a:pPr>
            <a:endParaRPr lang="id-ID" sz="1800" b="1" dirty="0">
              <a:solidFill>
                <a:srgbClr val="0000FF"/>
              </a:solidFill>
              <a:latin typeface="Arial Rounded MT Bold" panose="020F0704030504030204" pitchFamily="34" charset="0"/>
            </a:endParaRPr>
          </a:p>
          <a:p>
            <a:pPr marL="720725" indent="-720725" eaLnBrk="1" hangingPunct="1">
              <a:spcBef>
                <a:spcPts val="0"/>
              </a:spcBef>
              <a:spcAft>
                <a:spcPts val="0"/>
              </a:spcAft>
              <a:buFontTx/>
              <a:buChar char="•"/>
            </a:pPr>
            <a:r>
              <a:rPr lang="en-US" sz="3200" dirty="0" err="1">
                <a:latin typeface="Arial Rounded MT Bold" panose="020F0704030504030204" pitchFamily="34" charset="0"/>
              </a:rPr>
              <a:t>Memberikan</a:t>
            </a:r>
            <a:r>
              <a:rPr lang="id-ID" sz="3200" dirty="0">
                <a:latin typeface="Arial Rounded MT Bold" panose="020F0704030504030204" pitchFamily="34" charset="0"/>
              </a:rPr>
              <a:t> </a:t>
            </a:r>
            <a:r>
              <a:rPr lang="en-US" sz="3200" dirty="0" err="1">
                <a:latin typeface="Arial Rounded MT Bold" panose="020F0704030504030204" pitchFamily="34" charset="0"/>
              </a:rPr>
              <a:t>penghasilan</a:t>
            </a:r>
            <a:r>
              <a:rPr lang="en-US" sz="3200" dirty="0">
                <a:latin typeface="Arial Rounded MT Bold" panose="020F0704030504030204" pitchFamily="34" charset="0"/>
              </a:rPr>
              <a:t> </a:t>
            </a:r>
            <a:r>
              <a:rPr lang="en-US" sz="3200" dirty="0" err="1">
                <a:latin typeface="Arial Rounded MT Bold" panose="020F0704030504030204" pitchFamily="34" charset="0"/>
              </a:rPr>
              <a:t>investasi</a:t>
            </a:r>
            <a:r>
              <a:rPr lang="en-US" sz="3200" dirty="0">
                <a:latin typeface="Arial Rounded MT Bold" panose="020F0704030504030204" pitchFamily="34" charset="0"/>
              </a:rPr>
              <a:t> yang </a:t>
            </a:r>
            <a:r>
              <a:rPr lang="en-US" sz="3200" dirty="0" err="1">
                <a:latin typeface="Arial Rounded MT Bold" panose="020F0704030504030204" pitchFamily="34" charset="0"/>
              </a:rPr>
              <a:t>baik</a:t>
            </a:r>
            <a:r>
              <a:rPr lang="en-US" sz="3200" dirty="0">
                <a:latin typeface="Arial Rounded MT Bold" panose="020F0704030504030204" pitchFamily="34" charset="0"/>
              </a:rPr>
              <a:t> </a:t>
            </a:r>
            <a:r>
              <a:rPr lang="en-US" sz="3200" dirty="0" err="1">
                <a:latin typeface="Arial Rounded MT Bold" panose="020F0704030504030204" pitchFamily="34" charset="0"/>
              </a:rPr>
              <a:t>kepada</a:t>
            </a:r>
            <a:r>
              <a:rPr lang="en-US" sz="3200" dirty="0">
                <a:latin typeface="Arial Rounded MT Bold" panose="020F0704030504030204" pitchFamily="34" charset="0"/>
              </a:rPr>
              <a:t> </a:t>
            </a:r>
            <a:r>
              <a:rPr lang="id-ID" sz="3200" dirty="0">
                <a:latin typeface="Arial Rounded MT Bold" panose="020F0704030504030204" pitchFamily="34" charset="0"/>
              </a:rPr>
              <a:t>pemegang saham</a:t>
            </a:r>
            <a:r>
              <a:rPr lang="en-US" sz="3200" dirty="0">
                <a:latin typeface="Arial Rounded MT Bold" panose="020F0704030504030204" pitchFamily="34" charset="0"/>
              </a:rPr>
              <a:t>.</a:t>
            </a:r>
          </a:p>
          <a:p>
            <a:pPr marL="720725" indent="-720725" eaLnBrk="1" hangingPunct="1">
              <a:spcBef>
                <a:spcPts val="0"/>
              </a:spcBef>
              <a:spcAft>
                <a:spcPts val="0"/>
              </a:spcAft>
              <a:buFontTx/>
              <a:buChar char="•"/>
            </a:pPr>
            <a:r>
              <a:rPr lang="en-US" sz="3200" dirty="0" err="1">
                <a:latin typeface="Arial Rounded MT Bold" panose="020F0704030504030204" pitchFamily="34" charset="0"/>
              </a:rPr>
              <a:t>Mengembangkan</a:t>
            </a:r>
            <a:r>
              <a:rPr lang="en-US" sz="3200" dirty="0">
                <a:latin typeface="Arial Rounded MT Bold" panose="020F0704030504030204" pitchFamily="34" charset="0"/>
              </a:rPr>
              <a:t> </a:t>
            </a:r>
            <a:r>
              <a:rPr lang="id-ID" sz="3200" dirty="0">
                <a:latin typeface="Arial Rounded MT Bold" panose="020F0704030504030204" pitchFamily="34" charset="0"/>
              </a:rPr>
              <a:t>perilaku organisasi yang etis dan bermoral</a:t>
            </a:r>
            <a:r>
              <a:rPr lang="en-US" sz="3200" dirty="0">
                <a:latin typeface="Arial Rounded MT Bold" panose="020F0704030504030204" pitchFamily="34" charset="0"/>
              </a:rPr>
              <a:t> </a:t>
            </a:r>
            <a:r>
              <a:rPr lang="en-US" sz="3200" dirty="0" err="1">
                <a:latin typeface="Arial Rounded MT Bold" panose="020F0704030504030204" pitchFamily="34" charset="0"/>
              </a:rPr>
              <a:t>untuk</a:t>
            </a:r>
            <a:r>
              <a:rPr lang="en-US" sz="3200" dirty="0">
                <a:latin typeface="Arial Rounded MT Bold" panose="020F0704030504030204" pitchFamily="34" charset="0"/>
              </a:rPr>
              <a:t> </a:t>
            </a:r>
            <a:r>
              <a:rPr lang="en-US" sz="3200" dirty="0" err="1">
                <a:latin typeface="Arial Rounded MT Bold" panose="020F0704030504030204" pitchFamily="34" charset="0"/>
              </a:rPr>
              <a:t>membangun</a:t>
            </a:r>
            <a:r>
              <a:rPr lang="en-US" sz="3200" dirty="0">
                <a:latin typeface="Arial Rounded MT Bold" panose="020F0704030504030204" pitchFamily="34" charset="0"/>
              </a:rPr>
              <a:t> </a:t>
            </a:r>
            <a:r>
              <a:rPr lang="en-US" sz="3200" dirty="0" err="1">
                <a:latin typeface="Arial Rounded MT Bold" panose="020F0704030504030204" pitchFamily="34" charset="0"/>
              </a:rPr>
              <a:t>keberterimaan</a:t>
            </a:r>
            <a:r>
              <a:rPr lang="en-US" sz="3200" dirty="0">
                <a:latin typeface="Arial Rounded MT Bold" panose="020F0704030504030204" pitchFamily="34" charset="0"/>
              </a:rPr>
              <a:t> </a:t>
            </a:r>
            <a:r>
              <a:rPr lang="en-US" sz="3200" dirty="0" err="1">
                <a:latin typeface="Arial Rounded MT Bold" panose="020F0704030504030204" pitchFamily="34" charset="0"/>
              </a:rPr>
              <a:t>kepada</a:t>
            </a:r>
            <a:r>
              <a:rPr lang="en-US" sz="3200" dirty="0">
                <a:latin typeface="Arial Rounded MT Bold" panose="020F0704030504030204" pitchFamily="34" charset="0"/>
              </a:rPr>
              <a:t> stakeholder.</a:t>
            </a:r>
          </a:p>
          <a:p>
            <a:pPr marL="720725" indent="-720725" eaLnBrk="1" hangingPunct="1">
              <a:spcBef>
                <a:spcPts val="0"/>
              </a:spcBef>
              <a:spcAft>
                <a:spcPts val="0"/>
              </a:spcAft>
              <a:buFontTx/>
              <a:buChar char="•"/>
            </a:pPr>
            <a:r>
              <a:rPr lang="en-US" sz="3200" dirty="0" err="1">
                <a:latin typeface="Arial Rounded MT Bold" panose="020F0704030504030204" pitchFamily="34" charset="0"/>
              </a:rPr>
              <a:t>Mengembangkan</a:t>
            </a:r>
            <a:r>
              <a:rPr lang="en-US" sz="3200" dirty="0">
                <a:latin typeface="Arial Rounded MT Bold" panose="020F0704030504030204" pitchFamily="34" charset="0"/>
              </a:rPr>
              <a:t> </a:t>
            </a:r>
            <a:r>
              <a:rPr lang="en-US" sz="3200" dirty="0" err="1">
                <a:latin typeface="Arial Rounded MT Bold" panose="020F0704030504030204" pitchFamily="34" charset="0"/>
              </a:rPr>
              <a:t>praktik</a:t>
            </a:r>
            <a:r>
              <a:rPr lang="en-US" sz="3200" dirty="0">
                <a:latin typeface="Arial Rounded MT Bold" panose="020F0704030504030204" pitchFamily="34" charset="0"/>
              </a:rPr>
              <a:t> </a:t>
            </a:r>
            <a:r>
              <a:rPr lang="en-US" sz="3200" dirty="0" err="1">
                <a:latin typeface="Arial Rounded MT Bold" panose="020F0704030504030204" pitchFamily="34" charset="0"/>
              </a:rPr>
              <a:t>perlindungan</a:t>
            </a:r>
            <a:r>
              <a:rPr lang="en-US" sz="3200" dirty="0">
                <a:latin typeface="Arial Rounded MT Bold" panose="020F0704030504030204" pitchFamily="34" charset="0"/>
              </a:rPr>
              <a:t> </a:t>
            </a:r>
            <a:r>
              <a:rPr lang="en-US" sz="3200" dirty="0" err="1">
                <a:latin typeface="Arial Rounded MT Bold" panose="020F0704030504030204" pitchFamily="34" charset="0"/>
              </a:rPr>
              <a:t>investasi</a:t>
            </a:r>
            <a:r>
              <a:rPr lang="en-US" sz="3200" dirty="0">
                <a:latin typeface="Arial Rounded MT Bold" panose="020F0704030504030204" pitchFamily="34" charset="0"/>
              </a:rPr>
              <a:t> yang </a:t>
            </a:r>
            <a:r>
              <a:rPr lang="en-US" sz="3200" dirty="0" err="1">
                <a:latin typeface="Arial Rounded MT Bold" panose="020F0704030504030204" pitchFamily="34" charset="0"/>
              </a:rPr>
              <a:t>kuat</a:t>
            </a:r>
            <a:r>
              <a:rPr lang="en-US" sz="3200" dirty="0">
                <a:latin typeface="Arial Rounded MT Bold" panose="020F0704030504030204" pitchFamily="34" charset="0"/>
              </a:rPr>
              <a:t>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8D70B8-D656-4634-B80E-583A78952BC8}"/>
              </a:ext>
            </a:extLst>
          </p:cNvPr>
          <p:cNvSpPr/>
          <p:nvPr/>
        </p:nvSpPr>
        <p:spPr>
          <a:xfrm>
            <a:off x="1311562" y="0"/>
            <a:ext cx="9568873" cy="4987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TANGGUNG JAWAB SOSIAL ORGANISASI</a:t>
            </a:r>
            <a:endParaRPr lang="en-ID" sz="32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1925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DD2E73-1AE4-4529-8365-A5B05C305206}"/>
              </a:ext>
            </a:extLst>
          </p:cNvPr>
          <p:cNvSpPr txBox="1"/>
          <p:nvPr/>
        </p:nvSpPr>
        <p:spPr>
          <a:xfrm>
            <a:off x="11148291" y="5934542"/>
            <a:ext cx="692727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Rounded MT Bold" panose="020F0704030504030204" pitchFamily="34" charset="0"/>
              </a:rPr>
              <a:t>13</a:t>
            </a:r>
            <a:endParaRPr lang="en-ID" sz="2800" dirty="0">
              <a:latin typeface="Arial Rounded MT Bold" panose="020F07040305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8D70B8-D656-4634-B80E-583A78952BC8}"/>
              </a:ext>
            </a:extLst>
          </p:cNvPr>
          <p:cNvSpPr/>
          <p:nvPr/>
        </p:nvSpPr>
        <p:spPr>
          <a:xfrm>
            <a:off x="1311562" y="0"/>
            <a:ext cx="9568873" cy="4987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STRATEGI PEMBUDAYAAN ETIKA</a:t>
            </a:r>
            <a:endParaRPr lang="en-ID" sz="32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7" name="Picture 6" descr="Figure 2">
            <a:extLst>
              <a:ext uri="{FF2B5EF4-FFF2-40B4-BE49-F238E27FC236}">
                <a16:creationId xmlns:a16="http://schemas.microsoft.com/office/drawing/2014/main" id="{EAB0689F-BA20-43CF-9A54-6C598193B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l="3265" t="21091" r="2985" b="4931"/>
          <a:stretch>
            <a:fillRect/>
          </a:stretch>
        </p:blipFill>
        <p:spPr bwMode="auto">
          <a:xfrm>
            <a:off x="5514579" y="1972240"/>
            <a:ext cx="5499206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1153AFE5-1595-4F49-86C4-7E9F20A815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6669" y="1708303"/>
            <a:ext cx="4974676" cy="4121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914400" fontAlgn="base">
              <a:spcBef>
                <a:spcPct val="20000"/>
              </a:spcBef>
              <a:spcAft>
                <a:spcPts val="600"/>
              </a:spcAft>
            </a:pPr>
            <a:r>
              <a:rPr lang="en-US" sz="3200" u="sng" dirty="0" err="1">
                <a:solidFill>
                  <a:srgbClr val="000000"/>
                </a:solidFill>
                <a:latin typeface="Arial" charset="0"/>
              </a:rPr>
              <a:t>Pengembangan</a:t>
            </a:r>
            <a:r>
              <a:rPr lang="en-US" sz="3200" u="sng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id-ID" sz="3200" u="sng" dirty="0">
                <a:solidFill>
                  <a:srgbClr val="000000"/>
                </a:solidFill>
                <a:latin typeface="Arial" charset="0"/>
              </a:rPr>
              <a:t>Kode Etik</a:t>
            </a:r>
          </a:p>
          <a:p>
            <a:pPr defTabSz="185738" fontAlgn="base">
              <a:spcBef>
                <a:spcPct val="20000"/>
              </a:spcBef>
              <a:spcAft>
                <a:spcPts val="600"/>
              </a:spcAft>
            </a:pPr>
            <a:r>
              <a:rPr lang="id-ID" sz="3200" dirty="0">
                <a:solidFill>
                  <a:srgbClr val="000000"/>
                </a:solidFill>
                <a:latin typeface="Arial" charset="0"/>
              </a:rPr>
              <a:t>Pernyataan formal untuk mendeskripsikan harapan organisasi terhadap karyawan dalam </a:t>
            </a:r>
            <a:r>
              <a:rPr lang="en-US" sz="3200" dirty="0" err="1">
                <a:solidFill>
                  <a:srgbClr val="000000"/>
                </a:solidFill>
                <a:latin typeface="Arial" charset="0"/>
              </a:rPr>
              <a:t>mengembangkan</a:t>
            </a:r>
            <a:r>
              <a:rPr lang="en-US" sz="32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charset="0"/>
              </a:rPr>
              <a:t>pemahanan</a:t>
            </a:r>
            <a:r>
              <a:rPr lang="en-US" sz="3200" dirty="0">
                <a:solidFill>
                  <a:srgbClr val="000000"/>
                </a:solidFill>
                <a:latin typeface="Arial" charset="0"/>
              </a:rPr>
              <a:t> dan </a:t>
            </a:r>
            <a:r>
              <a:rPr lang="en-US" sz="3200" dirty="0" err="1">
                <a:solidFill>
                  <a:srgbClr val="000000"/>
                </a:solidFill>
                <a:latin typeface="Arial" charset="0"/>
              </a:rPr>
              <a:t>praktik</a:t>
            </a:r>
            <a:r>
              <a:rPr lang="id-ID" sz="3200" dirty="0">
                <a:solidFill>
                  <a:srgbClr val="000000"/>
                </a:solidFill>
                <a:latin typeface="Arial" charset="0"/>
              </a:rPr>
              <a:t> etika.</a:t>
            </a:r>
            <a:endParaRPr lang="en-US" sz="3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50BD5B-5356-4EBD-AE34-23D299111172}"/>
              </a:ext>
            </a:extLst>
          </p:cNvPr>
          <p:cNvSpPr txBox="1"/>
          <p:nvPr/>
        </p:nvSpPr>
        <p:spPr>
          <a:xfrm>
            <a:off x="1142394" y="746399"/>
            <a:ext cx="8263994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id-ID" sz="3600" b="1" dirty="0">
                <a:solidFill>
                  <a:srgbClr val="000000"/>
                </a:solidFill>
                <a:latin typeface="Arial" charset="0"/>
              </a:rPr>
              <a:t>Kesadaran Etika (Ethical Awareness)</a:t>
            </a:r>
            <a:endParaRPr lang="id-ID" sz="2400" b="1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075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DD2E73-1AE4-4529-8365-A5B05C305206}"/>
              </a:ext>
            </a:extLst>
          </p:cNvPr>
          <p:cNvSpPr txBox="1"/>
          <p:nvPr/>
        </p:nvSpPr>
        <p:spPr>
          <a:xfrm>
            <a:off x="11148291" y="5934542"/>
            <a:ext cx="692727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Rounded MT Bold" panose="020F0704030504030204" pitchFamily="34" charset="0"/>
              </a:rPr>
              <a:t>14</a:t>
            </a:r>
            <a:endParaRPr lang="en-ID" sz="2800" dirty="0">
              <a:latin typeface="Arial Rounded MT Bold" panose="020F07040305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8D70B8-D656-4634-B80E-583A78952BC8}"/>
              </a:ext>
            </a:extLst>
          </p:cNvPr>
          <p:cNvSpPr/>
          <p:nvPr/>
        </p:nvSpPr>
        <p:spPr>
          <a:xfrm>
            <a:off x="1311562" y="0"/>
            <a:ext cx="9568873" cy="4987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STRATEGI PEMBUDAYAAN ETIKA</a:t>
            </a:r>
            <a:endParaRPr lang="en-ID" sz="32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0" name="Picture 6" descr="Figure 2">
            <a:extLst>
              <a:ext uri="{FF2B5EF4-FFF2-40B4-BE49-F238E27FC236}">
                <a16:creationId xmlns:a16="http://schemas.microsoft.com/office/drawing/2014/main" id="{FA193F64-E3DF-4264-81AB-8E29C10C77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l="3265" t="21091" r="2985" b="4931"/>
          <a:stretch>
            <a:fillRect/>
          </a:stretch>
        </p:blipFill>
        <p:spPr bwMode="auto">
          <a:xfrm>
            <a:off x="5649085" y="1791138"/>
            <a:ext cx="5499206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B30F2C4-5632-4DC2-8F61-BC8681F94F6C}"/>
              </a:ext>
            </a:extLst>
          </p:cNvPr>
          <p:cNvSpPr txBox="1"/>
          <p:nvPr/>
        </p:nvSpPr>
        <p:spPr>
          <a:xfrm>
            <a:off x="1138236" y="752532"/>
            <a:ext cx="8252516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id-ID" sz="3600" b="1" dirty="0">
                <a:latin typeface="Arial Rounded MT Bold" panose="020F0704030504030204" pitchFamily="34" charset="0"/>
              </a:rPr>
              <a:t>Pendidikan Etika (Ethical Education)</a:t>
            </a: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7F1F81C8-1AAF-4C83-B475-42555A99CD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8236" y="1676312"/>
            <a:ext cx="4748214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spcAft>
                <a:spcPts val="600"/>
              </a:spcAft>
            </a:pPr>
            <a:r>
              <a:rPr lang="en-US" sz="3600" dirty="0">
                <a:latin typeface="Arial Rounded MT Bold" panose="020F0704030504030204" pitchFamily="34" charset="0"/>
              </a:rPr>
              <a:t>P</a:t>
            </a:r>
            <a:r>
              <a:rPr lang="id-ID" sz="3600" dirty="0">
                <a:latin typeface="Arial Rounded MT Bold" panose="020F0704030504030204" pitchFamily="34" charset="0"/>
              </a:rPr>
              <a:t>endidikan dan pelatihan etika</a:t>
            </a:r>
            <a:r>
              <a:rPr lang="en-US" sz="3600" dirty="0">
                <a:latin typeface="Arial Rounded MT Bold" panose="020F0704030504030204" pitchFamily="34" charset="0"/>
              </a:rPr>
              <a:t>, </a:t>
            </a:r>
            <a:r>
              <a:rPr lang="en-US" sz="3600" dirty="0" err="1">
                <a:latin typeface="Arial Rounded MT Bold" panose="020F0704030504030204" pitchFamily="34" charset="0"/>
              </a:rPr>
              <a:t>untuk</a:t>
            </a:r>
            <a:r>
              <a:rPr lang="en-US" sz="3600" dirty="0">
                <a:latin typeface="Arial Rounded MT Bold" panose="020F0704030504030204" pitchFamily="34" charset="0"/>
              </a:rPr>
              <a:t> </a:t>
            </a:r>
            <a:r>
              <a:rPr lang="id-ID" sz="3600" dirty="0">
                <a:latin typeface="Arial Rounded MT Bold" panose="020F0704030504030204" pitchFamily="34" charset="0"/>
              </a:rPr>
              <a:t>memberikan </a:t>
            </a:r>
            <a:r>
              <a:rPr lang="en-US" sz="3600" dirty="0" err="1">
                <a:latin typeface="Arial Rounded MT Bold" panose="020F0704030504030204" pitchFamily="34" charset="0"/>
              </a:rPr>
              <a:t>pedoman</a:t>
            </a:r>
            <a:r>
              <a:rPr lang="en-US" sz="3600" dirty="0">
                <a:latin typeface="Arial Rounded MT Bold" panose="020F0704030504030204" pitchFamily="34" charset="0"/>
              </a:rPr>
              <a:t> dan </a:t>
            </a:r>
            <a:r>
              <a:rPr lang="id-ID" sz="3600" dirty="0">
                <a:latin typeface="Arial Rounded MT Bold" panose="020F0704030504030204" pitchFamily="34" charset="0"/>
              </a:rPr>
              <a:t>solusi </a:t>
            </a:r>
            <a:r>
              <a:rPr lang="en-US" sz="3600" dirty="0" err="1">
                <a:latin typeface="Arial Rounded MT Bold" panose="020F0704030504030204" pitchFamily="34" charset="0"/>
              </a:rPr>
              <a:t>secara</a:t>
            </a:r>
            <a:r>
              <a:rPr lang="en-US" sz="3600" dirty="0">
                <a:latin typeface="Arial Rounded MT Bold" panose="020F0704030504030204" pitchFamily="34" charset="0"/>
              </a:rPr>
              <a:t> </a:t>
            </a:r>
            <a:r>
              <a:rPr lang="en-US" sz="3600" dirty="0" err="1">
                <a:latin typeface="Arial Rounded MT Bold" panose="020F0704030504030204" pitchFamily="34" charset="0"/>
              </a:rPr>
              <a:t>tepat</a:t>
            </a:r>
            <a:r>
              <a:rPr lang="en-US" sz="3600" dirty="0">
                <a:latin typeface="Arial Rounded MT Bold" panose="020F0704030504030204" pitchFamily="34" charset="0"/>
              </a:rPr>
              <a:t> pada </a:t>
            </a:r>
            <a:r>
              <a:rPr lang="id-ID" sz="3600" dirty="0">
                <a:latin typeface="Arial Rounded MT Bold" panose="020F0704030504030204" pitchFamily="34" charset="0"/>
              </a:rPr>
              <a:t>setiap kasus </a:t>
            </a:r>
            <a:r>
              <a:rPr lang="en-US" sz="3600" dirty="0" err="1">
                <a:latin typeface="Arial Rounded MT Bold" panose="020F0704030504030204" pitchFamily="34" charset="0"/>
              </a:rPr>
              <a:t>pelanggaran</a:t>
            </a:r>
            <a:r>
              <a:rPr lang="en-US" sz="3600" dirty="0">
                <a:latin typeface="Arial Rounded MT Bold" panose="020F0704030504030204" pitchFamily="34" charset="0"/>
              </a:rPr>
              <a:t> </a:t>
            </a:r>
            <a:r>
              <a:rPr lang="id-ID" sz="3600" dirty="0">
                <a:latin typeface="Arial Rounded MT Bold" panose="020F0704030504030204" pitchFamily="34" charset="0"/>
              </a:rPr>
              <a:t>etika</a:t>
            </a:r>
            <a:r>
              <a:rPr lang="en-US" sz="3600" dirty="0">
                <a:latin typeface="Arial Rounded MT Bold" panose="020F07040305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44491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58D70B8-D656-4634-B80E-583A78952BC8}"/>
              </a:ext>
            </a:extLst>
          </p:cNvPr>
          <p:cNvSpPr/>
          <p:nvPr/>
        </p:nvSpPr>
        <p:spPr>
          <a:xfrm>
            <a:off x="1311562" y="0"/>
            <a:ext cx="9568873" cy="4987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STRATEGI PEMBUDAYAAN ETIKA</a:t>
            </a:r>
            <a:endParaRPr lang="en-ID" sz="32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7" name="Picture 6" descr="Figure 2">
            <a:extLst>
              <a:ext uri="{FF2B5EF4-FFF2-40B4-BE49-F238E27FC236}">
                <a16:creationId xmlns:a16="http://schemas.microsoft.com/office/drawing/2014/main" id="{E491FE5C-2ECC-4608-A1CE-FC27371447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l="3265" t="21091" r="2985" b="4931"/>
          <a:stretch>
            <a:fillRect/>
          </a:stretch>
        </p:blipFill>
        <p:spPr bwMode="auto">
          <a:xfrm>
            <a:off x="5776390" y="1871654"/>
            <a:ext cx="5546463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478E55F-342F-40C6-B60D-B1582E72B15B}"/>
              </a:ext>
            </a:extLst>
          </p:cNvPr>
          <p:cNvSpPr txBox="1"/>
          <p:nvPr/>
        </p:nvSpPr>
        <p:spPr>
          <a:xfrm>
            <a:off x="1145002" y="802333"/>
            <a:ext cx="7751348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id-ID" sz="3600" b="1" dirty="0">
                <a:latin typeface="Arial Rounded MT Bold" panose="020F0704030504030204" pitchFamily="34" charset="0"/>
              </a:rPr>
              <a:t>Praktik Etika (Ethical Action)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E32C8498-1183-436C-BAA9-BAE8F5AF8B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6326" y="1781165"/>
            <a:ext cx="4895850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20000"/>
              </a:spcBef>
              <a:spcAft>
                <a:spcPts val="600"/>
              </a:spcAft>
            </a:pPr>
            <a:r>
              <a:rPr lang="en-US" sz="3600" dirty="0" err="1">
                <a:latin typeface="Arial Rounded MT Bold" panose="020F0704030504030204" pitchFamily="34" charset="0"/>
              </a:rPr>
              <a:t>Mempraktikkan</a:t>
            </a:r>
            <a:r>
              <a:rPr lang="en-US" sz="3600" dirty="0">
                <a:latin typeface="Arial Rounded MT Bold" panose="020F0704030504030204" pitchFamily="34" charset="0"/>
              </a:rPr>
              <a:t> </a:t>
            </a:r>
            <a:r>
              <a:rPr lang="en-US" sz="3600" dirty="0" err="1">
                <a:latin typeface="Arial Rounded MT Bold" panose="020F0704030504030204" pitchFamily="34" charset="0"/>
              </a:rPr>
              <a:t>aturan</a:t>
            </a:r>
            <a:r>
              <a:rPr lang="en-US" sz="3600" dirty="0">
                <a:latin typeface="Arial Rounded MT Bold" panose="020F0704030504030204" pitchFamily="34" charset="0"/>
              </a:rPr>
              <a:t> </a:t>
            </a:r>
            <a:r>
              <a:rPr lang="en-US" sz="3600" dirty="0" err="1">
                <a:latin typeface="Arial Rounded MT Bold" panose="020F0704030504030204" pitchFamily="34" charset="0"/>
              </a:rPr>
              <a:t>etika</a:t>
            </a:r>
            <a:r>
              <a:rPr lang="en-US" sz="3600" dirty="0">
                <a:latin typeface="Arial Rounded MT Bold" panose="020F0704030504030204" pitchFamily="34" charset="0"/>
              </a:rPr>
              <a:t> </a:t>
            </a:r>
            <a:r>
              <a:rPr lang="en-US" sz="3600" dirty="0" err="1">
                <a:latin typeface="Arial Rounded MT Bold" panose="020F0704030504030204" pitchFamily="34" charset="0"/>
              </a:rPr>
              <a:t>untuk</a:t>
            </a:r>
            <a:r>
              <a:rPr lang="en-US" sz="3600" dirty="0">
                <a:latin typeface="Arial Rounded MT Bold" panose="020F0704030504030204" pitchFamily="34" charset="0"/>
              </a:rPr>
              <a:t> </a:t>
            </a:r>
            <a:r>
              <a:rPr lang="en-US" sz="3600" dirty="0" err="1">
                <a:latin typeface="Arial Rounded MT Bold" panose="020F0704030504030204" pitchFamily="34" charset="0"/>
              </a:rPr>
              <a:t>menjadikannya</a:t>
            </a:r>
            <a:r>
              <a:rPr lang="en-US" sz="3600" dirty="0">
                <a:latin typeface="Arial Rounded MT Bold" panose="020F0704030504030204" pitchFamily="34" charset="0"/>
              </a:rPr>
              <a:t> </a:t>
            </a:r>
            <a:r>
              <a:rPr lang="en-US" sz="3600" dirty="0" err="1">
                <a:latin typeface="Arial Rounded MT Bold" panose="020F0704030504030204" pitchFamily="34" charset="0"/>
              </a:rPr>
              <a:t>sebagai</a:t>
            </a:r>
            <a:r>
              <a:rPr lang="en-US" sz="3600" dirty="0">
                <a:latin typeface="Arial Rounded MT Bold" panose="020F0704030504030204" pitchFamily="34" charset="0"/>
              </a:rPr>
              <a:t> </a:t>
            </a:r>
            <a:r>
              <a:rPr lang="en-US" sz="3600" dirty="0" err="1">
                <a:latin typeface="Arial Rounded MT Bold" panose="020F0704030504030204" pitchFamily="34" charset="0"/>
              </a:rPr>
              <a:t>budaya</a:t>
            </a:r>
            <a:r>
              <a:rPr lang="en-US" sz="3600" dirty="0">
                <a:latin typeface="Arial Rounded MT Bold" panose="020F0704030504030204" pitchFamily="34" charset="0"/>
              </a:rPr>
              <a:t>, </a:t>
            </a:r>
            <a:r>
              <a:rPr lang="en-US" sz="3600" dirty="0" err="1">
                <a:latin typeface="Arial Rounded MT Bold" panose="020F0704030504030204" pitchFamily="34" charset="0"/>
              </a:rPr>
              <a:t>serta</a:t>
            </a:r>
            <a:r>
              <a:rPr lang="en-US" sz="3600" dirty="0">
                <a:latin typeface="Arial Rounded MT Bold" panose="020F0704030504030204" pitchFamily="34" charset="0"/>
              </a:rPr>
              <a:t> </a:t>
            </a:r>
            <a:r>
              <a:rPr lang="en-US" sz="3600" dirty="0" err="1">
                <a:latin typeface="Arial Rounded MT Bold" panose="020F0704030504030204" pitchFamily="34" charset="0"/>
              </a:rPr>
              <a:t>memahamkan</a:t>
            </a:r>
            <a:r>
              <a:rPr lang="en-US" sz="3600" dirty="0">
                <a:latin typeface="Arial Rounded MT Bold" panose="020F0704030504030204" pitchFamily="34" charset="0"/>
              </a:rPr>
              <a:t> </a:t>
            </a:r>
            <a:r>
              <a:rPr lang="en-US" sz="3600" dirty="0" err="1">
                <a:latin typeface="Arial Rounded MT Bold" panose="020F0704030504030204" pitchFamily="34" charset="0"/>
              </a:rPr>
              <a:t>dampak</a:t>
            </a:r>
            <a:r>
              <a:rPr lang="en-US" sz="3600" dirty="0">
                <a:latin typeface="Arial Rounded MT Bold" panose="020F0704030504030204" pitchFamily="34" charset="0"/>
              </a:rPr>
              <a:t> </a:t>
            </a:r>
            <a:r>
              <a:rPr lang="en-US" sz="3600" dirty="0" err="1">
                <a:latin typeface="Arial Rounded MT Bold" panose="020F0704030504030204" pitchFamily="34" charset="0"/>
              </a:rPr>
              <a:t>substantif</a:t>
            </a:r>
            <a:r>
              <a:rPr lang="en-US" sz="3600" dirty="0">
                <a:latin typeface="Arial Rounded MT Bold" panose="020F0704030504030204" pitchFamily="34" charset="0"/>
              </a:rPr>
              <a:t> </a:t>
            </a:r>
            <a:r>
              <a:rPr lang="en-US" sz="3600" dirty="0" err="1">
                <a:latin typeface="Arial Rounded MT Bold" panose="020F0704030504030204" pitchFamily="34" charset="0"/>
              </a:rPr>
              <a:t>kebijakan</a:t>
            </a:r>
            <a:r>
              <a:rPr lang="en-US" sz="3600" dirty="0">
                <a:latin typeface="Arial Rounded MT Bold" panose="020F0704030504030204" pitchFamily="34" charset="0"/>
              </a:rPr>
              <a:t> </a:t>
            </a:r>
            <a:r>
              <a:rPr lang="id-ID" sz="3600" dirty="0">
                <a:latin typeface="Arial Rounded MT Bold" panose="020F0704030504030204" pitchFamily="34" charset="0"/>
              </a:rPr>
              <a:t>etika</a:t>
            </a:r>
            <a:r>
              <a:rPr lang="en-US" sz="3600" dirty="0">
                <a:latin typeface="Arial Rounded MT Bold" panose="020F0704030504030204" pitchFamily="34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895BD2-8707-4154-BD76-4D8E9B8A296F}"/>
              </a:ext>
            </a:extLst>
          </p:cNvPr>
          <p:cNvSpPr txBox="1"/>
          <p:nvPr/>
        </p:nvSpPr>
        <p:spPr>
          <a:xfrm>
            <a:off x="11148291" y="5934542"/>
            <a:ext cx="692727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Rounded MT Bold" panose="020F0704030504030204" pitchFamily="34" charset="0"/>
              </a:rPr>
              <a:t>15</a:t>
            </a:r>
            <a:endParaRPr lang="en-ID" sz="28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12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58D70B8-D656-4634-B80E-583A78952BC8}"/>
              </a:ext>
            </a:extLst>
          </p:cNvPr>
          <p:cNvSpPr/>
          <p:nvPr/>
        </p:nvSpPr>
        <p:spPr>
          <a:xfrm>
            <a:off x="1311562" y="0"/>
            <a:ext cx="9568873" cy="4987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STRATEGI PEMBUDAYAAN ETIKA</a:t>
            </a:r>
            <a:endParaRPr lang="en-ID" sz="32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0" name="Picture 6" descr="Figure 2">
            <a:extLst>
              <a:ext uri="{FF2B5EF4-FFF2-40B4-BE49-F238E27FC236}">
                <a16:creationId xmlns:a16="http://schemas.microsoft.com/office/drawing/2014/main" id="{D48AF308-E9EC-4C71-AABF-831829D5C9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l="3265" t="21091" r="2985" b="4931"/>
          <a:stretch>
            <a:fillRect/>
          </a:stretch>
        </p:blipFill>
        <p:spPr bwMode="auto">
          <a:xfrm>
            <a:off x="5870756" y="1965171"/>
            <a:ext cx="5499206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E55F555-C6C8-4E20-A1C8-66FAAF483E8E}"/>
              </a:ext>
            </a:extLst>
          </p:cNvPr>
          <p:cNvSpPr txBox="1"/>
          <p:nvPr/>
        </p:nvSpPr>
        <p:spPr>
          <a:xfrm>
            <a:off x="1116992" y="872676"/>
            <a:ext cx="9059531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id-ID" sz="3200" b="1" dirty="0">
                <a:latin typeface="Arial Rounded MT Bold" panose="020F0704030504030204" pitchFamily="34" charset="0"/>
              </a:rPr>
              <a:t>Kepemimpinan Beretika (Ethical Leadership)</a:t>
            </a:r>
            <a:endParaRPr lang="id-ID" sz="2000" b="1" dirty="0">
              <a:latin typeface="Arial Rounded MT Bold" panose="020F0704030504030204" pitchFamily="34" charset="0"/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FDF6101E-8C20-4F64-AE35-689EA2CD6D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992" y="2219614"/>
            <a:ext cx="4369408" cy="3348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20000"/>
              </a:spcBef>
              <a:spcAft>
                <a:spcPts val="600"/>
              </a:spcAft>
            </a:pPr>
            <a:r>
              <a:rPr lang="en-US" sz="3600" dirty="0" err="1">
                <a:latin typeface="Arial Rounded MT Bold" panose="020F0704030504030204" pitchFamily="34" charset="0"/>
              </a:rPr>
              <a:t>Mengembangkan</a:t>
            </a:r>
            <a:r>
              <a:rPr lang="en-US" sz="3600" dirty="0">
                <a:latin typeface="Arial Rounded MT Bold" panose="020F0704030504030204" pitchFamily="34" charset="0"/>
              </a:rPr>
              <a:t> </a:t>
            </a:r>
            <a:r>
              <a:rPr lang="en-US" sz="3600" dirty="0" err="1">
                <a:latin typeface="Arial Rounded MT Bold" panose="020F0704030504030204" pitchFamily="34" charset="0"/>
              </a:rPr>
              <a:t>pola</a:t>
            </a:r>
            <a:r>
              <a:rPr lang="en-US" sz="3600" dirty="0">
                <a:latin typeface="Arial Rounded MT Bold" panose="020F0704030504030204" pitchFamily="34" charset="0"/>
              </a:rPr>
              <a:t> </a:t>
            </a:r>
            <a:r>
              <a:rPr lang="en-US" sz="3600" dirty="0" err="1">
                <a:latin typeface="Arial Rounded MT Bold" panose="020F0704030504030204" pitchFamily="34" charset="0"/>
              </a:rPr>
              <a:t>kepemimpinan</a:t>
            </a:r>
            <a:r>
              <a:rPr lang="en-US" sz="3600" dirty="0">
                <a:latin typeface="Arial Rounded MT Bold" panose="020F0704030504030204" pitchFamily="34" charset="0"/>
              </a:rPr>
              <a:t> </a:t>
            </a:r>
            <a:r>
              <a:rPr lang="en-US" sz="3600" dirty="0" err="1">
                <a:latin typeface="Arial Rounded MT Bold" panose="020F0704030504030204" pitchFamily="34" charset="0"/>
              </a:rPr>
              <a:t>sebagai</a:t>
            </a:r>
            <a:r>
              <a:rPr lang="en-US" sz="3600" dirty="0">
                <a:latin typeface="Arial Rounded MT Bold" panose="020F0704030504030204" pitchFamily="34" charset="0"/>
              </a:rPr>
              <a:t> role model </a:t>
            </a:r>
            <a:r>
              <a:rPr lang="en-US" sz="3600" dirty="0" err="1">
                <a:latin typeface="Arial Rounded MT Bold" panose="020F0704030504030204" pitchFamily="34" charset="0"/>
              </a:rPr>
              <a:t>penerapan</a:t>
            </a:r>
            <a:r>
              <a:rPr lang="en-US" sz="3600" dirty="0">
                <a:latin typeface="Arial Rounded MT Bold" panose="020F0704030504030204" pitchFamily="34" charset="0"/>
              </a:rPr>
              <a:t> </a:t>
            </a:r>
            <a:r>
              <a:rPr lang="en-US" sz="3600" dirty="0" err="1">
                <a:latin typeface="Arial Rounded MT Bold" panose="020F0704030504030204" pitchFamily="34" charset="0"/>
              </a:rPr>
              <a:t>etika</a:t>
            </a:r>
            <a:endParaRPr lang="en-US" sz="3600" dirty="0">
              <a:latin typeface="Arial Rounded MT Bold" panose="020F07040305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81014E-43E7-4B24-8736-E663C7036BFF}"/>
              </a:ext>
            </a:extLst>
          </p:cNvPr>
          <p:cNvSpPr txBox="1"/>
          <p:nvPr/>
        </p:nvSpPr>
        <p:spPr>
          <a:xfrm>
            <a:off x="11148291" y="5934542"/>
            <a:ext cx="692727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Rounded MT Bold" panose="020F0704030504030204" pitchFamily="34" charset="0"/>
              </a:rPr>
              <a:t>16</a:t>
            </a:r>
            <a:endParaRPr lang="en-ID" sz="28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47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58D70B8-D656-4634-B80E-583A78952BC8}"/>
              </a:ext>
            </a:extLst>
          </p:cNvPr>
          <p:cNvSpPr/>
          <p:nvPr/>
        </p:nvSpPr>
        <p:spPr>
          <a:xfrm>
            <a:off x="1311562" y="0"/>
            <a:ext cx="9568873" cy="4987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TANTANGAN PRAKTIK ETIKA</a:t>
            </a:r>
            <a:endParaRPr lang="en-ID" sz="32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7" name="Picture 13" descr="Figure 2">
            <a:extLst>
              <a:ext uri="{FF2B5EF4-FFF2-40B4-BE49-F238E27FC236}">
                <a16:creationId xmlns:a16="http://schemas.microsoft.com/office/drawing/2014/main" id="{0D423961-CE49-44AF-A81D-6187612BC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l="2957" t="18436" r="4084" b="2553"/>
          <a:stretch>
            <a:fillRect/>
          </a:stretch>
        </p:blipFill>
        <p:spPr bwMode="auto">
          <a:xfrm>
            <a:off x="3791569" y="1250141"/>
            <a:ext cx="4310584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7">
            <a:extLst>
              <a:ext uri="{FF2B5EF4-FFF2-40B4-BE49-F238E27FC236}">
                <a16:creationId xmlns:a16="http://schemas.microsoft.com/office/drawing/2014/main" id="{D444CFC9-EFC8-4A33-897C-EC62016836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7964" y="783151"/>
            <a:ext cx="233665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>
                <a:latin typeface="Arial Rounded MT Bold" panose="020F0704030504030204" pitchFamily="34" charset="0"/>
              </a:rPr>
              <a:t>Benturan</a:t>
            </a:r>
            <a:r>
              <a:rPr lang="en-US" sz="2000" b="1" dirty="0">
                <a:latin typeface="Arial Rounded MT Bold" panose="020F0704030504030204" pitchFamily="34" charset="0"/>
              </a:rPr>
              <a:t> </a:t>
            </a:r>
            <a:r>
              <a:rPr lang="en-US" sz="2000" b="1" dirty="0" err="1">
                <a:latin typeface="Arial Rounded MT Bold" panose="020F0704030504030204" pitchFamily="34" charset="0"/>
              </a:rPr>
              <a:t>antara</a:t>
            </a:r>
            <a:r>
              <a:rPr lang="en-US" sz="2000" b="1" dirty="0">
                <a:latin typeface="Arial Rounded MT Bold" panose="020F0704030504030204" pitchFamily="34" charset="0"/>
              </a:rPr>
              <a:t> </a:t>
            </a:r>
            <a:r>
              <a:rPr lang="en-US" sz="2000" b="1" dirty="0" err="1">
                <a:latin typeface="Arial Rounded MT Bold" panose="020F0704030504030204" pitchFamily="34" charset="0"/>
              </a:rPr>
              <a:t>kejujuran</a:t>
            </a:r>
            <a:r>
              <a:rPr lang="en-US" sz="2000" b="1" dirty="0">
                <a:latin typeface="Arial Rounded MT Bold" panose="020F0704030504030204" pitchFamily="34" charset="0"/>
              </a:rPr>
              <a:t> dan </a:t>
            </a:r>
            <a:r>
              <a:rPr lang="en-US" sz="2000" b="1" dirty="0" err="1">
                <a:latin typeface="Arial Rounded MT Bold" panose="020F0704030504030204" pitchFamily="34" charset="0"/>
              </a:rPr>
              <a:t>keterikatan</a:t>
            </a:r>
            <a:r>
              <a:rPr lang="en-US" sz="2000" b="1" dirty="0">
                <a:latin typeface="Arial Rounded MT Bold" panose="020F0704030504030204" pitchFamily="34" charset="0"/>
              </a:rPr>
              <a:t> </a:t>
            </a:r>
            <a:r>
              <a:rPr lang="en-US" sz="2000" b="1" dirty="0" err="1">
                <a:latin typeface="Arial Rounded MT Bold" panose="020F0704030504030204" pitchFamily="34" charset="0"/>
              </a:rPr>
              <a:t>integritas</a:t>
            </a:r>
            <a:r>
              <a:rPr lang="en-US" sz="2000" b="1" dirty="0">
                <a:latin typeface="Arial Rounded MT Bold" panose="020F0704030504030204" pitchFamily="34" charset="0"/>
              </a:rPr>
              <a:t> </a:t>
            </a:r>
            <a:r>
              <a:rPr lang="en-US" sz="2000" b="1" dirty="0" err="1">
                <a:latin typeface="Arial Rounded MT Bold" panose="020F0704030504030204" pitchFamily="34" charset="0"/>
              </a:rPr>
              <a:t>dalam</a:t>
            </a:r>
            <a:r>
              <a:rPr lang="en-US" sz="2000" b="1" dirty="0">
                <a:latin typeface="Arial Rounded MT Bold" panose="020F0704030504030204" pitchFamily="34" charset="0"/>
              </a:rPr>
              <a:t> </a:t>
            </a:r>
            <a:r>
              <a:rPr lang="en-US" sz="2000" b="1" dirty="0" err="1">
                <a:latin typeface="Arial Rounded MT Bold" panose="020F0704030504030204" pitchFamily="34" charset="0"/>
              </a:rPr>
              <a:t>profesi</a:t>
            </a:r>
            <a:r>
              <a:rPr lang="en-US" sz="2000" b="1" dirty="0">
                <a:latin typeface="Arial Rounded MT Bold" panose="020F0704030504030204" pitchFamily="34" charset="0"/>
              </a:rPr>
              <a:t> </a:t>
            </a:r>
            <a:r>
              <a:rPr lang="en-US" sz="2000" b="1" dirty="0" err="1">
                <a:latin typeface="Arial Rounded MT Bold" panose="020F0704030504030204" pitchFamily="34" charset="0"/>
              </a:rPr>
              <a:t>atau</a:t>
            </a:r>
            <a:r>
              <a:rPr lang="en-US" sz="2000" b="1" dirty="0">
                <a:latin typeface="Arial Rounded MT Bold" panose="020F0704030504030204" pitchFamily="34" charset="0"/>
              </a:rPr>
              <a:t> </a:t>
            </a:r>
            <a:r>
              <a:rPr lang="en-US" sz="2000" b="1" dirty="0" err="1">
                <a:latin typeface="Arial Rounded MT Bold" panose="020F0704030504030204" pitchFamily="34" charset="0"/>
              </a:rPr>
              <a:t>bisnis</a:t>
            </a:r>
            <a:r>
              <a:rPr lang="en-US" sz="2000" b="1" dirty="0">
                <a:latin typeface="Arial Rounded MT Bold" panose="020F0704030504030204" pitchFamily="34" charset="0"/>
              </a:rPr>
              <a:t>.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D3FB350-2CDA-4A1E-8CE3-737CF6F1B7D2}"/>
              </a:ext>
            </a:extLst>
          </p:cNvPr>
          <p:cNvCxnSpPr>
            <a:cxnSpLocks/>
          </p:cNvCxnSpPr>
          <p:nvPr/>
        </p:nvCxnSpPr>
        <p:spPr>
          <a:xfrm flipH="1">
            <a:off x="7742028" y="1579418"/>
            <a:ext cx="672209" cy="418369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9">
            <a:extLst>
              <a:ext uri="{FF2B5EF4-FFF2-40B4-BE49-F238E27FC236}">
                <a16:creationId xmlns:a16="http://schemas.microsoft.com/office/drawing/2014/main" id="{9C01B32E-4D35-42FF-814B-AF939D75D1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7964" y="3160327"/>
            <a:ext cx="226129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>
                <a:latin typeface="Arial Rounded MT Bold" panose="020F0704030504030204" pitchFamily="34" charset="0"/>
              </a:rPr>
              <a:t>Benturan</a:t>
            </a:r>
            <a:r>
              <a:rPr lang="en-US" sz="2000" b="1" dirty="0">
                <a:latin typeface="Arial Rounded MT Bold" panose="020F0704030504030204" pitchFamily="34" charset="0"/>
              </a:rPr>
              <a:t> </a:t>
            </a:r>
            <a:r>
              <a:rPr lang="en-US" sz="2000" b="1" dirty="0" err="1">
                <a:latin typeface="Arial Rounded MT Bold" panose="020F0704030504030204" pitchFamily="34" charset="0"/>
              </a:rPr>
              <a:t>antara</a:t>
            </a:r>
            <a:r>
              <a:rPr lang="en-US" sz="2000" b="1" dirty="0">
                <a:latin typeface="Arial Rounded MT Bold" panose="020F0704030504030204" pitchFamily="34" charset="0"/>
              </a:rPr>
              <a:t> </a:t>
            </a:r>
            <a:r>
              <a:rPr lang="en-US" sz="2000" b="1" dirty="0" err="1">
                <a:latin typeface="Arial Rounded MT Bold" panose="020F0704030504030204" pitchFamily="34" charset="0"/>
              </a:rPr>
              <a:t>tuntutan</a:t>
            </a:r>
            <a:r>
              <a:rPr lang="en-US" sz="2000" b="1" dirty="0">
                <a:latin typeface="Arial Rounded MT Bold" panose="020F0704030504030204" pitchFamily="34" charset="0"/>
              </a:rPr>
              <a:t> </a:t>
            </a:r>
            <a:r>
              <a:rPr lang="en-US" sz="2000" b="1" dirty="0" err="1">
                <a:latin typeface="Arial Rounded MT Bold" panose="020F0704030504030204" pitchFamily="34" charset="0"/>
              </a:rPr>
              <a:t>loyalitas</a:t>
            </a:r>
            <a:r>
              <a:rPr lang="en-US" sz="2000" b="1" dirty="0">
                <a:latin typeface="Arial Rounded MT Bold" panose="020F0704030504030204" pitchFamily="34" charset="0"/>
              </a:rPr>
              <a:t> </a:t>
            </a:r>
            <a:r>
              <a:rPr lang="en-US" sz="2000" b="1" dirty="0" err="1">
                <a:latin typeface="Arial Rounded MT Bold" panose="020F0704030504030204" pitchFamily="34" charset="0"/>
              </a:rPr>
              <a:t>terhadap</a:t>
            </a:r>
            <a:r>
              <a:rPr lang="en-US" sz="2000" b="1" dirty="0">
                <a:latin typeface="Arial Rounded MT Bold" panose="020F0704030504030204" pitchFamily="34" charset="0"/>
              </a:rPr>
              <a:t> </a:t>
            </a:r>
            <a:r>
              <a:rPr lang="en-US" sz="2000" b="1" dirty="0" err="1">
                <a:latin typeface="Arial Rounded MT Bold" panose="020F0704030504030204" pitchFamily="34" charset="0"/>
              </a:rPr>
              <a:t>profesi</a:t>
            </a:r>
            <a:r>
              <a:rPr lang="en-US" sz="2000" b="1" dirty="0">
                <a:latin typeface="Arial Rounded MT Bold" panose="020F0704030504030204" pitchFamily="34" charset="0"/>
              </a:rPr>
              <a:t> </a:t>
            </a:r>
            <a:r>
              <a:rPr lang="en-US" sz="2000" b="1" dirty="0" err="1">
                <a:latin typeface="Arial Rounded MT Bold" panose="020F0704030504030204" pitchFamily="34" charset="0"/>
              </a:rPr>
              <a:t>atau</a:t>
            </a:r>
            <a:r>
              <a:rPr lang="en-US" sz="2000" b="1" dirty="0">
                <a:latin typeface="Arial Rounded MT Bold" panose="020F0704030504030204" pitchFamily="34" charset="0"/>
              </a:rPr>
              <a:t> </a:t>
            </a:r>
            <a:r>
              <a:rPr lang="en-US" sz="2000" b="1" dirty="0" err="1">
                <a:latin typeface="Arial Rounded MT Bold" panose="020F0704030504030204" pitchFamily="34" charset="0"/>
              </a:rPr>
              <a:t>bisnis</a:t>
            </a:r>
            <a:r>
              <a:rPr lang="en-US" sz="2000" b="1" dirty="0">
                <a:latin typeface="Arial Rounded MT Bold" panose="020F0704030504030204" pitchFamily="34" charset="0"/>
              </a:rPr>
              <a:t> </a:t>
            </a:r>
            <a:r>
              <a:rPr lang="en-US" sz="2000" b="1" dirty="0" err="1">
                <a:latin typeface="Arial Rounded MT Bold" panose="020F0704030504030204" pitchFamily="34" charset="0"/>
              </a:rPr>
              <a:t>dengan</a:t>
            </a:r>
            <a:r>
              <a:rPr lang="en-US" sz="2000" b="1" dirty="0">
                <a:latin typeface="Arial Rounded MT Bold" panose="020F0704030504030204" pitchFamily="34" charset="0"/>
              </a:rPr>
              <a:t> </a:t>
            </a:r>
            <a:r>
              <a:rPr lang="en-US" sz="2000" b="1" dirty="0" err="1">
                <a:latin typeface="Arial Rounded MT Bold" panose="020F0704030504030204" pitchFamily="34" charset="0"/>
              </a:rPr>
              <a:t>realitas</a:t>
            </a:r>
            <a:r>
              <a:rPr lang="en-US" sz="2000" b="1" dirty="0">
                <a:latin typeface="Arial Rounded MT Bold" panose="020F0704030504030204" pitchFamily="34" charset="0"/>
              </a:rPr>
              <a:t> </a:t>
            </a:r>
            <a:r>
              <a:rPr lang="en-US" sz="2000" b="1" dirty="0" err="1">
                <a:latin typeface="Arial Rounded MT Bold" panose="020F0704030504030204" pitchFamily="34" charset="0"/>
              </a:rPr>
              <a:t>praktik</a:t>
            </a:r>
            <a:r>
              <a:rPr lang="en-US" sz="2000" b="1" dirty="0">
                <a:latin typeface="Arial Rounded MT Bold" panose="020F0704030504030204" pitchFamily="34" charset="0"/>
              </a:rPr>
              <a:t> </a:t>
            </a:r>
            <a:r>
              <a:rPr lang="en-US" sz="2000" b="1" dirty="0" err="1">
                <a:latin typeface="Arial Rounded MT Bold" panose="020F0704030504030204" pitchFamily="34" charset="0"/>
              </a:rPr>
              <a:t>tak</a:t>
            </a:r>
            <a:r>
              <a:rPr lang="en-US" sz="2000" b="1" dirty="0">
                <a:latin typeface="Arial Rounded MT Bold" panose="020F0704030504030204" pitchFamily="34" charset="0"/>
              </a:rPr>
              <a:t> </a:t>
            </a:r>
            <a:r>
              <a:rPr lang="en-US" sz="2000" b="1" dirty="0" err="1">
                <a:latin typeface="Arial Rounded MT Bold" panose="020F0704030504030204" pitchFamily="34" charset="0"/>
              </a:rPr>
              <a:t>beretika</a:t>
            </a:r>
            <a:endParaRPr lang="en-US" sz="2000" b="1" dirty="0">
              <a:latin typeface="Arial Rounded MT Bold" panose="020F0704030504030204" pitchFamily="34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0D75D0E-86B8-45E3-AF69-B322941C73E8}"/>
              </a:ext>
            </a:extLst>
          </p:cNvPr>
          <p:cNvCxnSpPr>
            <a:cxnSpLocks/>
          </p:cNvCxnSpPr>
          <p:nvPr/>
        </p:nvCxnSpPr>
        <p:spPr>
          <a:xfrm flipH="1" flipV="1">
            <a:off x="7796518" y="4673916"/>
            <a:ext cx="805325" cy="372595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Box 6">
            <a:extLst>
              <a:ext uri="{FF2B5EF4-FFF2-40B4-BE49-F238E27FC236}">
                <a16:creationId xmlns:a16="http://schemas.microsoft.com/office/drawing/2014/main" id="{9AE9B797-6157-41B0-9497-9FEAD88D5B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8899" y="885415"/>
            <a:ext cx="196917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>
                <a:latin typeface="Arial Rounded MT Bold" panose="020F0704030504030204" pitchFamily="34" charset="0"/>
              </a:rPr>
              <a:t>Benturan</a:t>
            </a:r>
            <a:r>
              <a:rPr lang="en-US" sz="2000" b="1" dirty="0">
                <a:latin typeface="Arial Rounded MT Bold" panose="020F0704030504030204" pitchFamily="34" charset="0"/>
              </a:rPr>
              <a:t> </a:t>
            </a:r>
            <a:r>
              <a:rPr lang="en-US" sz="2000" b="1" dirty="0" err="1">
                <a:latin typeface="Arial Rounded MT Bold" panose="020F0704030504030204" pitchFamily="34" charset="0"/>
              </a:rPr>
              <a:t>kepantingan</a:t>
            </a:r>
            <a:r>
              <a:rPr lang="en-US" sz="2000" b="1" dirty="0">
                <a:latin typeface="Arial Rounded MT Bold" panose="020F0704030504030204" pitchFamily="34" charset="0"/>
              </a:rPr>
              <a:t> </a:t>
            </a:r>
            <a:r>
              <a:rPr lang="en-US" sz="2000" b="1" dirty="0" err="1">
                <a:latin typeface="Arial Rounded MT Bold" panose="020F0704030504030204" pitchFamily="34" charset="0"/>
              </a:rPr>
              <a:t>dengan</a:t>
            </a:r>
            <a:r>
              <a:rPr lang="en-US" sz="2000" b="1" dirty="0">
                <a:latin typeface="Arial Rounded MT Bold" panose="020F0704030504030204" pitchFamily="34" charset="0"/>
              </a:rPr>
              <a:t> </a:t>
            </a:r>
            <a:r>
              <a:rPr lang="en-US" sz="2000" b="1" dirty="0" err="1">
                <a:latin typeface="Arial Rounded MT Bold" panose="020F0704030504030204" pitchFamily="34" charset="0"/>
              </a:rPr>
              <a:t>kepentingan</a:t>
            </a:r>
            <a:r>
              <a:rPr lang="en-US" sz="2000" b="1" dirty="0">
                <a:latin typeface="Arial Rounded MT Bold" panose="020F0704030504030204" pitchFamily="34" charset="0"/>
              </a:rPr>
              <a:t> </a:t>
            </a:r>
            <a:r>
              <a:rPr lang="en-US" sz="2000" b="1" dirty="0" err="1">
                <a:latin typeface="Arial Rounded MT Bold" panose="020F0704030504030204" pitchFamily="34" charset="0"/>
              </a:rPr>
              <a:t>jangka</a:t>
            </a:r>
            <a:r>
              <a:rPr lang="en-US" sz="2000" b="1" dirty="0">
                <a:latin typeface="Arial Rounded MT Bold" panose="020F0704030504030204" pitchFamily="34" charset="0"/>
              </a:rPr>
              <a:t> </a:t>
            </a:r>
            <a:r>
              <a:rPr lang="en-US" sz="2000" b="1" dirty="0" err="1">
                <a:latin typeface="Arial Rounded MT Bold" panose="020F0704030504030204" pitchFamily="34" charset="0"/>
              </a:rPr>
              <a:t>pendek</a:t>
            </a:r>
            <a:r>
              <a:rPr lang="en-US" sz="2000" b="1" dirty="0">
                <a:latin typeface="Arial Rounded MT Bold" panose="020F0704030504030204" pitchFamily="34" charset="0"/>
              </a:rPr>
              <a:t>. 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DE58E65-1AFE-475D-ADB6-A4C55C90398D}"/>
              </a:ext>
            </a:extLst>
          </p:cNvPr>
          <p:cNvCxnSpPr>
            <a:cxnSpLocks/>
          </p:cNvCxnSpPr>
          <p:nvPr/>
        </p:nvCxnSpPr>
        <p:spPr>
          <a:xfrm>
            <a:off x="3291879" y="1752647"/>
            <a:ext cx="797970" cy="24514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10">
            <a:extLst>
              <a:ext uri="{FF2B5EF4-FFF2-40B4-BE49-F238E27FC236}">
                <a16:creationId xmlns:a16="http://schemas.microsoft.com/office/drawing/2014/main" id="{AA0A86D6-78AC-43B2-B519-16B62F571F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2591" y="3211058"/>
            <a:ext cx="1959755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>
                <a:latin typeface="Arial Rounded MT Bold" panose="020F0704030504030204" pitchFamily="34" charset="0"/>
              </a:rPr>
              <a:t>Pelaporan</a:t>
            </a:r>
            <a:r>
              <a:rPr lang="en-US" sz="2000" b="1" dirty="0">
                <a:latin typeface="Arial Rounded MT Bold" panose="020F0704030504030204" pitchFamily="34" charset="0"/>
              </a:rPr>
              <a:t> </a:t>
            </a:r>
            <a:r>
              <a:rPr lang="en-US" sz="2000" b="1" dirty="0" err="1">
                <a:latin typeface="Arial Rounded MT Bold" panose="020F0704030504030204" pitchFamily="34" charset="0"/>
              </a:rPr>
              <a:t>praktik</a:t>
            </a:r>
            <a:r>
              <a:rPr lang="en-US" sz="2000" b="1" dirty="0">
                <a:latin typeface="Arial Rounded MT Bold" panose="020F0704030504030204" pitchFamily="34" charset="0"/>
              </a:rPr>
              <a:t> </a:t>
            </a:r>
            <a:r>
              <a:rPr lang="en-US" sz="2000" b="1" dirty="0" err="1">
                <a:latin typeface="Arial Rounded MT Bold" panose="020F0704030504030204" pitchFamily="34" charset="0"/>
              </a:rPr>
              <a:t>ilegal</a:t>
            </a:r>
            <a:r>
              <a:rPr lang="en-US" sz="2000" b="1" dirty="0">
                <a:latin typeface="Arial Rounded MT Bold" panose="020F0704030504030204" pitchFamily="34" charset="0"/>
              </a:rPr>
              <a:t>, </a:t>
            </a:r>
            <a:r>
              <a:rPr lang="en-US" sz="2000" b="1" dirty="0" err="1">
                <a:latin typeface="Arial Rounded MT Bold" panose="020F0704030504030204" pitchFamily="34" charset="0"/>
              </a:rPr>
              <a:t>tidak</a:t>
            </a:r>
            <a:r>
              <a:rPr lang="en-US" sz="2000" b="1" dirty="0">
                <a:latin typeface="Arial Rounded MT Bold" panose="020F0704030504030204" pitchFamily="34" charset="0"/>
              </a:rPr>
              <a:t> </a:t>
            </a:r>
            <a:r>
              <a:rPr lang="en-US" sz="2000" b="1" dirty="0" err="1">
                <a:latin typeface="Arial Rounded MT Bold" panose="020F0704030504030204" pitchFamily="34" charset="0"/>
              </a:rPr>
              <a:t>bermoral</a:t>
            </a:r>
            <a:r>
              <a:rPr lang="en-US" sz="2000" b="1" dirty="0">
                <a:latin typeface="Arial Rounded MT Bold" panose="020F0704030504030204" pitchFamily="34" charset="0"/>
              </a:rPr>
              <a:t>, </a:t>
            </a:r>
            <a:r>
              <a:rPr lang="en-US" sz="2000" b="1" dirty="0" err="1">
                <a:latin typeface="Arial Rounded MT Bold" panose="020F0704030504030204" pitchFamily="34" charset="0"/>
              </a:rPr>
              <a:t>atau</a:t>
            </a:r>
            <a:r>
              <a:rPr lang="en-US" sz="2000" b="1" dirty="0">
                <a:latin typeface="Arial Rounded MT Bold" panose="020F0704030504030204" pitchFamily="34" charset="0"/>
              </a:rPr>
              <a:t> </a:t>
            </a:r>
            <a:r>
              <a:rPr lang="en-US" sz="2000" b="1" dirty="0" err="1">
                <a:latin typeface="Arial Rounded MT Bold" panose="020F0704030504030204" pitchFamily="34" charset="0"/>
              </a:rPr>
              <a:t>tidak</a:t>
            </a:r>
            <a:r>
              <a:rPr lang="en-US" sz="2000" b="1" dirty="0">
                <a:latin typeface="Arial Rounded MT Bold" panose="020F0704030504030204" pitchFamily="34" charset="0"/>
              </a:rPr>
              <a:t> </a:t>
            </a:r>
            <a:r>
              <a:rPr lang="en-US" sz="2000" b="1" dirty="0" err="1">
                <a:latin typeface="Arial Rounded MT Bold" panose="020F0704030504030204" pitchFamily="34" charset="0"/>
              </a:rPr>
              <a:t>beretika</a:t>
            </a:r>
            <a:r>
              <a:rPr lang="en-US" sz="2000" b="1" dirty="0">
                <a:latin typeface="Arial Rounded MT Bold" panose="020F0704030504030204" pitchFamily="34" charset="0"/>
              </a:rPr>
              <a:t> </a:t>
            </a:r>
            <a:r>
              <a:rPr lang="en-US" sz="2000" b="1" dirty="0" err="1">
                <a:latin typeface="Arial Rounded MT Bold" panose="020F0704030504030204" pitchFamily="34" charset="0"/>
              </a:rPr>
              <a:t>dalam</a:t>
            </a:r>
            <a:r>
              <a:rPr lang="en-US" sz="2000" b="1" dirty="0">
                <a:latin typeface="Arial Rounded MT Bold" panose="020F0704030504030204" pitchFamily="34" charset="0"/>
              </a:rPr>
              <a:t> </a:t>
            </a:r>
            <a:r>
              <a:rPr lang="en-US" sz="2000" b="1" dirty="0" err="1">
                <a:latin typeface="Arial Rounded MT Bold" panose="020F0704030504030204" pitchFamily="34" charset="0"/>
              </a:rPr>
              <a:t>profesi</a:t>
            </a:r>
            <a:r>
              <a:rPr lang="en-US" sz="2000" b="1" dirty="0">
                <a:latin typeface="Arial Rounded MT Bold" panose="020F0704030504030204" pitchFamily="34" charset="0"/>
              </a:rPr>
              <a:t> </a:t>
            </a:r>
            <a:r>
              <a:rPr lang="en-US" sz="2000" b="1" dirty="0" err="1">
                <a:latin typeface="Arial Rounded MT Bold" panose="020F0704030504030204" pitchFamily="34" charset="0"/>
              </a:rPr>
              <a:t>atau</a:t>
            </a:r>
            <a:r>
              <a:rPr lang="en-US" sz="2000" b="1" dirty="0">
                <a:latin typeface="Arial Rounded MT Bold" panose="020F0704030504030204" pitchFamily="34" charset="0"/>
              </a:rPr>
              <a:t> </a:t>
            </a:r>
            <a:r>
              <a:rPr lang="en-US" sz="2000" b="1" dirty="0" err="1">
                <a:latin typeface="Arial Rounded MT Bold" panose="020F0704030504030204" pitchFamily="34" charset="0"/>
              </a:rPr>
              <a:t>bisnis</a:t>
            </a:r>
            <a:r>
              <a:rPr lang="en-US" sz="2000" b="1" dirty="0">
                <a:latin typeface="Arial Rounded MT Bold" panose="020F0704030504030204" pitchFamily="34" charset="0"/>
              </a:rPr>
              <a:t>.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CA0C044-4F39-4D9C-A08D-09197921DE82}"/>
              </a:ext>
            </a:extLst>
          </p:cNvPr>
          <p:cNvCxnSpPr>
            <a:cxnSpLocks/>
          </p:cNvCxnSpPr>
          <p:nvPr/>
        </p:nvCxnSpPr>
        <p:spPr>
          <a:xfrm flipV="1">
            <a:off x="3236137" y="4637016"/>
            <a:ext cx="760314" cy="498402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C2F4604-A9F0-48D3-8010-DDA592E00B57}"/>
              </a:ext>
            </a:extLst>
          </p:cNvPr>
          <p:cNvSpPr txBox="1"/>
          <p:nvPr/>
        </p:nvSpPr>
        <p:spPr>
          <a:xfrm>
            <a:off x="11148291" y="5934542"/>
            <a:ext cx="692727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Rounded MT Bold" panose="020F0704030504030204" pitchFamily="34" charset="0"/>
              </a:rPr>
              <a:t>17</a:t>
            </a:r>
            <a:endParaRPr lang="en-ID" sz="28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152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5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58D70B8-D656-4634-B80E-583A78952BC8}"/>
              </a:ext>
            </a:extLst>
          </p:cNvPr>
          <p:cNvSpPr/>
          <p:nvPr/>
        </p:nvSpPr>
        <p:spPr>
          <a:xfrm>
            <a:off x="1311562" y="0"/>
            <a:ext cx="9568873" cy="4987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PEDOMAN KEPUTUSAN STRATEGIS BERETIKA</a:t>
            </a:r>
            <a:endParaRPr lang="en-ID" sz="28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5BD1884-31F6-4434-BFB2-6E62895B51C6}"/>
              </a:ext>
            </a:extLst>
          </p:cNvPr>
          <p:cNvSpPr txBox="1"/>
          <p:nvPr/>
        </p:nvSpPr>
        <p:spPr>
          <a:xfrm>
            <a:off x="1311562" y="1028942"/>
            <a:ext cx="9494981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indent="-7429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sz="3200" dirty="0">
                <a:latin typeface="Arial Rounded MT Bold" panose="020F0704030504030204" pitchFamily="34" charset="0"/>
              </a:rPr>
              <a:t>P</a:t>
            </a:r>
            <a:r>
              <a:rPr lang="id-ID" sz="3200" dirty="0">
                <a:latin typeface="Arial Rounded MT Bold" panose="020F0704030504030204" pitchFamily="34" charset="0"/>
              </a:rPr>
              <a:t>erumusan strategi</a:t>
            </a:r>
            <a:r>
              <a:rPr lang="en-US" sz="3200" dirty="0">
                <a:latin typeface="Arial Rounded MT Bold" panose="020F0704030504030204" pitchFamily="34" charset="0"/>
              </a:rPr>
              <a:t>, </a:t>
            </a:r>
            <a:r>
              <a:rPr lang="id-ID" sz="3200" dirty="0">
                <a:latin typeface="Arial Rounded MT Bold" panose="020F0704030504030204" pitchFamily="34" charset="0"/>
              </a:rPr>
              <a:t>implementasi strategi</a:t>
            </a:r>
            <a:r>
              <a:rPr lang="en-US" sz="3200" dirty="0">
                <a:latin typeface="Arial Rounded MT Bold" panose="020F0704030504030204" pitchFamily="34" charset="0"/>
              </a:rPr>
              <a:t>, </a:t>
            </a:r>
            <a:r>
              <a:rPr lang="id-ID" sz="3200" dirty="0">
                <a:latin typeface="Arial Rounded MT Bold" panose="020F0704030504030204" pitchFamily="34" charset="0"/>
              </a:rPr>
              <a:t>dan pengukuran kinerja</a:t>
            </a:r>
            <a:r>
              <a:rPr lang="en-US" sz="3200" dirty="0">
                <a:latin typeface="Arial Rounded MT Bold" panose="020F0704030504030204" pitchFamily="34" charset="0"/>
              </a:rPr>
              <a:t>, </a:t>
            </a:r>
            <a:r>
              <a:rPr lang="en-US" sz="3200" dirty="0" err="1">
                <a:latin typeface="Arial Rounded MT Bold" panose="020F0704030504030204" pitchFamily="34" charset="0"/>
              </a:rPr>
              <a:t>harus</a:t>
            </a:r>
            <a:r>
              <a:rPr lang="en-US" sz="3200" dirty="0">
                <a:latin typeface="Arial Rounded MT Bold" panose="020F0704030504030204" pitchFamily="34" charset="0"/>
              </a:rPr>
              <a:t> </a:t>
            </a:r>
            <a:r>
              <a:rPr lang="en-US" sz="3200" dirty="0" err="1">
                <a:latin typeface="Arial Rounded MT Bold" panose="020F0704030504030204" pitchFamily="34" charset="0"/>
              </a:rPr>
              <a:t>berbasis</a:t>
            </a:r>
            <a:r>
              <a:rPr lang="en-US" sz="3200" dirty="0">
                <a:latin typeface="Arial Rounded MT Bold" panose="020F0704030504030204" pitchFamily="34" charset="0"/>
              </a:rPr>
              <a:t> pada </a:t>
            </a:r>
            <a:r>
              <a:rPr lang="en-US" sz="3200" dirty="0" err="1">
                <a:latin typeface="Arial Rounded MT Bold" panose="020F0704030504030204" pitchFamily="34" charset="0"/>
              </a:rPr>
              <a:t>tanggungjawab</a:t>
            </a:r>
            <a:r>
              <a:rPr lang="en-US" sz="3200" dirty="0">
                <a:latin typeface="Arial Rounded MT Bold" panose="020F0704030504030204" pitchFamily="34" charset="0"/>
              </a:rPr>
              <a:t> moral dan </a:t>
            </a:r>
            <a:r>
              <a:rPr lang="en-US" sz="3200" dirty="0" err="1">
                <a:latin typeface="Arial Rounded MT Bold" panose="020F0704030504030204" pitchFamily="34" charset="0"/>
              </a:rPr>
              <a:t>sosial</a:t>
            </a:r>
            <a:r>
              <a:rPr lang="en-US" sz="3200" dirty="0">
                <a:latin typeface="Arial Rounded MT Bold" panose="020F0704030504030204" pitchFamily="34" charset="0"/>
              </a:rPr>
              <a:t>.</a:t>
            </a:r>
            <a:endParaRPr lang="id-ID" sz="3200" dirty="0">
              <a:latin typeface="Arial Rounded MT Bold" panose="020F0704030504030204" pitchFamily="34" charset="0"/>
            </a:endParaRPr>
          </a:p>
          <a:p>
            <a:pPr marL="742950" indent="-7429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id-ID" sz="3200" dirty="0">
                <a:latin typeface="Arial Rounded MT Bold" panose="020F0704030504030204" pitchFamily="34" charset="0"/>
              </a:rPr>
              <a:t>Mendorong </a:t>
            </a:r>
            <a:r>
              <a:rPr lang="en-US" sz="3200" i="1" dirty="0">
                <a:latin typeface="Arial Rounded MT Bold" panose="020F0704030504030204" pitchFamily="34" charset="0"/>
              </a:rPr>
              <a:t>whistle-blowing </a:t>
            </a:r>
            <a:r>
              <a:rPr lang="en-US" sz="3200" dirty="0" err="1">
                <a:latin typeface="Arial Rounded MT Bold" panose="020F0704030504030204" pitchFamily="34" charset="0"/>
              </a:rPr>
              <a:t>atau</a:t>
            </a:r>
            <a:r>
              <a:rPr lang="en-US" sz="3200" dirty="0">
                <a:latin typeface="Arial Rounded MT Bold" panose="020F0704030504030204" pitchFamily="34" charset="0"/>
              </a:rPr>
              <a:t> </a:t>
            </a:r>
            <a:r>
              <a:rPr lang="en-US" sz="3200" dirty="0" err="1">
                <a:latin typeface="Arial Rounded MT Bold" panose="020F0704030504030204" pitchFamily="34" charset="0"/>
              </a:rPr>
              <a:t>pelaporan</a:t>
            </a:r>
            <a:r>
              <a:rPr lang="en-US" sz="3200" dirty="0">
                <a:latin typeface="Arial Rounded MT Bold" panose="020F0704030504030204" pitchFamily="34" charset="0"/>
              </a:rPr>
              <a:t> </a:t>
            </a:r>
            <a:r>
              <a:rPr lang="en-US" sz="3200" dirty="0" err="1">
                <a:latin typeface="Arial Rounded MT Bold" panose="020F0704030504030204" pitchFamily="34" charset="0"/>
              </a:rPr>
              <a:t>atas</a:t>
            </a:r>
            <a:r>
              <a:rPr lang="en-US" sz="3200" dirty="0">
                <a:latin typeface="Arial Rounded MT Bold" panose="020F0704030504030204" pitchFamily="34" charset="0"/>
              </a:rPr>
              <a:t> </a:t>
            </a:r>
            <a:r>
              <a:rPr lang="en-US" sz="3200" dirty="0" err="1">
                <a:latin typeface="Arial Rounded MT Bold" panose="020F0704030504030204" pitchFamily="34" charset="0"/>
              </a:rPr>
              <a:t>pelanggaran</a:t>
            </a:r>
            <a:r>
              <a:rPr lang="en-US" sz="3200" dirty="0">
                <a:latin typeface="Arial Rounded MT Bold" panose="020F0704030504030204" pitchFamily="34" charset="0"/>
              </a:rPr>
              <a:t> </a:t>
            </a:r>
            <a:r>
              <a:rPr lang="en-US" sz="3200" dirty="0" err="1">
                <a:latin typeface="Arial Rounded MT Bold" panose="020F0704030504030204" pitchFamily="34" charset="0"/>
              </a:rPr>
              <a:t>etika</a:t>
            </a:r>
            <a:r>
              <a:rPr lang="en-US" sz="3200" dirty="0">
                <a:latin typeface="Arial Rounded MT Bold" panose="020F0704030504030204" pitchFamily="34" charset="0"/>
              </a:rPr>
              <a:t>.</a:t>
            </a:r>
            <a:endParaRPr lang="id-ID" sz="3200" i="1" dirty="0">
              <a:latin typeface="Arial Rounded MT Bold" panose="020F0704030504030204" pitchFamily="34" charset="0"/>
            </a:endParaRPr>
          </a:p>
          <a:p>
            <a:pPr marL="742950" indent="-7429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sz="3200" dirty="0" err="1">
                <a:latin typeface="Arial Rounded MT Bold" panose="020F0704030504030204" pitchFamily="34" charset="0"/>
              </a:rPr>
              <a:t>Pengawasan</a:t>
            </a:r>
            <a:r>
              <a:rPr lang="id-ID" sz="3200" dirty="0">
                <a:latin typeface="Arial Rounded MT Bold" panose="020F0704030504030204" pitchFamily="34" charset="0"/>
              </a:rPr>
              <a:t> </a:t>
            </a:r>
            <a:r>
              <a:rPr lang="en-US" sz="3200" dirty="0" err="1">
                <a:latin typeface="Arial Rounded MT Bold" panose="020F0704030504030204" pitchFamily="34" charset="0"/>
              </a:rPr>
              <a:t>atas</a:t>
            </a:r>
            <a:r>
              <a:rPr lang="en-US" sz="3200" dirty="0">
                <a:latin typeface="Arial Rounded MT Bold" panose="020F0704030504030204" pitchFamily="34" charset="0"/>
              </a:rPr>
              <a:t> </a:t>
            </a:r>
            <a:r>
              <a:rPr lang="en-US" sz="3200" dirty="0" err="1">
                <a:latin typeface="Arial Rounded MT Bold" panose="020F0704030504030204" pitchFamily="34" charset="0"/>
              </a:rPr>
              <a:t>penyelesaian</a:t>
            </a:r>
            <a:r>
              <a:rPr lang="en-US" sz="3200" dirty="0">
                <a:latin typeface="Arial Rounded MT Bold" panose="020F0704030504030204" pitchFamily="34" charset="0"/>
              </a:rPr>
              <a:t> </a:t>
            </a:r>
            <a:r>
              <a:rPr lang="en-US" sz="3200" dirty="0" err="1">
                <a:latin typeface="Arial Rounded MT Bold" panose="020F0704030504030204" pitchFamily="34" charset="0"/>
              </a:rPr>
              <a:t>pelanggaran</a:t>
            </a:r>
            <a:r>
              <a:rPr lang="en-US" sz="3200" dirty="0">
                <a:latin typeface="Arial Rounded MT Bold" panose="020F0704030504030204" pitchFamily="34" charset="0"/>
              </a:rPr>
              <a:t> </a:t>
            </a:r>
            <a:r>
              <a:rPr lang="en-US" sz="3200" dirty="0" err="1">
                <a:latin typeface="Arial Rounded MT Bold" panose="020F0704030504030204" pitchFamily="34" charset="0"/>
              </a:rPr>
              <a:t>etika</a:t>
            </a:r>
            <a:r>
              <a:rPr lang="en-US" sz="3200" dirty="0">
                <a:latin typeface="Arial Rounded MT Bold" panose="020F0704030504030204" pitchFamily="34" charset="0"/>
              </a:rPr>
              <a:t>.</a:t>
            </a:r>
          </a:p>
          <a:p>
            <a:pPr marL="742950" indent="-742950" eaLnBrk="1" hangingPunct="1">
              <a:lnSpc>
                <a:spcPct val="90000"/>
              </a:lnSpc>
              <a:spcBef>
                <a:spcPts val="0"/>
              </a:spcBef>
              <a:buFont typeface="+mj-lt"/>
              <a:buAutoNum type="arabicPeriod" startAt="4"/>
            </a:pPr>
            <a:r>
              <a:rPr lang="en-US" sz="3200" dirty="0">
                <a:latin typeface="Arial Rounded MT Bold" panose="020F0704030504030204" pitchFamily="34" charset="0"/>
              </a:rPr>
              <a:t>Keputusan </a:t>
            </a:r>
            <a:r>
              <a:rPr lang="en-US" sz="3200" dirty="0" err="1">
                <a:latin typeface="Arial Rounded MT Bold" panose="020F0704030504030204" pitchFamily="34" charset="0"/>
              </a:rPr>
              <a:t>tidak</a:t>
            </a:r>
            <a:r>
              <a:rPr lang="en-US" sz="3200" dirty="0">
                <a:latin typeface="Arial Rounded MT Bold" panose="020F0704030504030204" pitchFamily="34" charset="0"/>
              </a:rPr>
              <a:t> </a:t>
            </a:r>
            <a:r>
              <a:rPr lang="en-US" sz="3200" dirty="0" err="1">
                <a:latin typeface="Arial Rounded MT Bold" panose="020F0704030504030204" pitchFamily="34" charset="0"/>
              </a:rPr>
              <a:t>hanya</a:t>
            </a:r>
            <a:r>
              <a:rPr lang="en-US" sz="3200" dirty="0">
                <a:latin typeface="Arial Rounded MT Bold" panose="020F0704030504030204" pitchFamily="34" charset="0"/>
              </a:rPr>
              <a:t> </a:t>
            </a:r>
            <a:r>
              <a:rPr lang="en-US" sz="3200" dirty="0" err="1">
                <a:latin typeface="Arial Rounded MT Bold" panose="020F0704030504030204" pitchFamily="34" charset="0"/>
              </a:rPr>
              <a:t>berbasis</a:t>
            </a:r>
            <a:r>
              <a:rPr lang="en-US" sz="3200" dirty="0">
                <a:latin typeface="Arial Rounded MT Bold" panose="020F0704030504030204" pitchFamily="34" charset="0"/>
              </a:rPr>
              <a:t> </a:t>
            </a:r>
            <a:r>
              <a:rPr lang="en-US" sz="3200" dirty="0" err="1">
                <a:latin typeface="Arial Rounded MT Bold" panose="020F0704030504030204" pitchFamily="34" charset="0"/>
              </a:rPr>
              <a:t>pertimbangan</a:t>
            </a:r>
            <a:r>
              <a:rPr lang="id-ID" sz="3200" dirty="0">
                <a:latin typeface="Arial Rounded MT Bold" panose="020F0704030504030204" pitchFamily="34" charset="0"/>
              </a:rPr>
              <a:t> legal, </a:t>
            </a:r>
            <a:r>
              <a:rPr lang="en-US" sz="3200" dirty="0" err="1">
                <a:latin typeface="Arial Rounded MT Bold" panose="020F0704030504030204" pitchFamily="34" charset="0"/>
              </a:rPr>
              <a:t>melainkan</a:t>
            </a:r>
            <a:r>
              <a:rPr lang="en-US" sz="3200" dirty="0">
                <a:latin typeface="Arial Rounded MT Bold" panose="020F0704030504030204" pitchFamily="34" charset="0"/>
              </a:rPr>
              <a:t> </a:t>
            </a:r>
            <a:r>
              <a:rPr lang="en-US" sz="3200" dirty="0" err="1">
                <a:latin typeface="Arial Rounded MT Bold" panose="020F0704030504030204" pitchFamily="34" charset="0"/>
              </a:rPr>
              <a:t>berbasis</a:t>
            </a:r>
            <a:r>
              <a:rPr lang="en-US" sz="3200" dirty="0">
                <a:latin typeface="Arial Rounded MT Bold" panose="020F0704030504030204" pitchFamily="34" charset="0"/>
              </a:rPr>
              <a:t> </a:t>
            </a:r>
            <a:r>
              <a:rPr lang="id-ID" sz="3200" dirty="0">
                <a:latin typeface="Arial Rounded MT Bold" panose="020F0704030504030204" pitchFamily="34" charset="0"/>
              </a:rPr>
              <a:t>etika, moral, dan </a:t>
            </a:r>
            <a:r>
              <a:rPr lang="en-US" sz="3200" dirty="0" err="1">
                <a:latin typeface="Arial Rounded MT Bold" panose="020F0704030504030204" pitchFamily="34" charset="0"/>
              </a:rPr>
              <a:t>tanggungjawab</a:t>
            </a:r>
            <a:r>
              <a:rPr lang="en-US" sz="3200" dirty="0">
                <a:latin typeface="Arial Rounded MT Bold" panose="020F0704030504030204" pitchFamily="34" charset="0"/>
              </a:rPr>
              <a:t> </a:t>
            </a:r>
            <a:r>
              <a:rPr lang="id-ID" sz="3200" dirty="0">
                <a:latin typeface="Arial Rounded MT Bold" panose="020F0704030504030204" pitchFamily="34" charset="0"/>
              </a:rPr>
              <a:t>sosial.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A0A460-9856-4B41-A153-A1FECE2447E2}"/>
              </a:ext>
            </a:extLst>
          </p:cNvPr>
          <p:cNvSpPr txBox="1"/>
          <p:nvPr/>
        </p:nvSpPr>
        <p:spPr>
          <a:xfrm>
            <a:off x="11148291" y="5934542"/>
            <a:ext cx="692727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Rounded MT Bold" panose="020F0704030504030204" pitchFamily="34" charset="0"/>
              </a:rPr>
              <a:t>18</a:t>
            </a:r>
            <a:endParaRPr lang="en-ID" sz="28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335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DD2E73-1AE4-4529-8365-A5B05C305206}"/>
              </a:ext>
            </a:extLst>
          </p:cNvPr>
          <p:cNvSpPr txBox="1"/>
          <p:nvPr/>
        </p:nvSpPr>
        <p:spPr>
          <a:xfrm>
            <a:off x="11148291" y="5934542"/>
            <a:ext cx="692727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 Rounded MT Bold" panose="020F0704030504030204" pitchFamily="34" charset="0"/>
              </a:rPr>
              <a:t>1</a:t>
            </a:r>
            <a:endParaRPr lang="en-ID" dirty="0">
              <a:latin typeface="Arial Rounded MT Bold" panose="020F07040305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687A4F-F893-4C32-A40C-2165A87A9B7C}"/>
              </a:ext>
            </a:extLst>
          </p:cNvPr>
          <p:cNvSpPr txBox="1">
            <a:spLocks/>
          </p:cNvSpPr>
          <p:nvPr/>
        </p:nvSpPr>
        <p:spPr>
          <a:xfrm>
            <a:off x="951347" y="865947"/>
            <a:ext cx="10030690" cy="4786707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803275" indent="-803275"/>
            <a:r>
              <a:rPr lang="en-US" sz="3600" dirty="0" err="1">
                <a:latin typeface="Arial Rounded MT Bold" panose="020F0704030504030204" pitchFamily="34" charset="0"/>
              </a:rPr>
              <a:t>Prinsip</a:t>
            </a:r>
            <a:r>
              <a:rPr lang="en-US" sz="3600" dirty="0">
                <a:latin typeface="Arial Rounded MT Bold" panose="020F0704030504030204" pitchFamily="34" charset="0"/>
              </a:rPr>
              <a:t> dan </a:t>
            </a:r>
            <a:r>
              <a:rPr lang="en-US" sz="3600" dirty="0" err="1">
                <a:latin typeface="Arial Rounded MT Bold" panose="020F0704030504030204" pitchFamily="34" charset="0"/>
              </a:rPr>
              <a:t>standar</a:t>
            </a:r>
            <a:r>
              <a:rPr lang="en-US" sz="3600" dirty="0">
                <a:latin typeface="Arial Rounded MT Bold" panose="020F0704030504030204" pitchFamily="34" charset="0"/>
              </a:rPr>
              <a:t> </a:t>
            </a:r>
            <a:r>
              <a:rPr lang="en-US" sz="3600" dirty="0" err="1">
                <a:latin typeface="Arial Rounded MT Bold" panose="020F0704030504030204" pitchFamily="34" charset="0"/>
              </a:rPr>
              <a:t>tentang</a:t>
            </a:r>
            <a:r>
              <a:rPr lang="en-US" sz="3600" dirty="0">
                <a:latin typeface="Arial Rounded MT Bold" panose="020F0704030504030204" pitchFamily="34" charset="0"/>
              </a:rPr>
              <a:t> e</a:t>
            </a:r>
            <a:r>
              <a:rPr lang="id-ID" sz="3600" dirty="0">
                <a:latin typeface="Arial Rounded MT Bold" panose="020F0704030504030204" pitchFamily="34" charset="0"/>
              </a:rPr>
              <a:t>tika </a:t>
            </a:r>
            <a:r>
              <a:rPr lang="en-US" sz="3600" dirty="0" err="1">
                <a:latin typeface="Arial Rounded MT Bold" panose="020F0704030504030204" pitchFamily="34" charset="0"/>
              </a:rPr>
              <a:t>berfungsi</a:t>
            </a:r>
            <a:r>
              <a:rPr lang="en-US" sz="3600" dirty="0">
                <a:latin typeface="Arial Rounded MT Bold" panose="020F0704030504030204" pitchFamily="34" charset="0"/>
              </a:rPr>
              <a:t> </a:t>
            </a:r>
            <a:r>
              <a:rPr lang="en-US" sz="3600" dirty="0" err="1">
                <a:latin typeface="Arial Rounded MT Bold" panose="020F0704030504030204" pitchFamily="34" charset="0"/>
              </a:rPr>
              <a:t>sebagai</a:t>
            </a:r>
            <a:r>
              <a:rPr lang="en-US" sz="3600" dirty="0">
                <a:latin typeface="Arial Rounded MT Bold" panose="020F0704030504030204" pitchFamily="34" charset="0"/>
              </a:rPr>
              <a:t> </a:t>
            </a:r>
            <a:r>
              <a:rPr lang="en-US" sz="3600" dirty="0" err="1">
                <a:latin typeface="Arial Rounded MT Bold" panose="020F0704030504030204" pitchFamily="34" charset="0"/>
              </a:rPr>
              <a:t>landasan</a:t>
            </a:r>
            <a:r>
              <a:rPr lang="en-US" sz="3600" dirty="0">
                <a:latin typeface="Arial Rounded MT Bold" panose="020F0704030504030204" pitchFamily="34" charset="0"/>
              </a:rPr>
              <a:t> </a:t>
            </a:r>
            <a:r>
              <a:rPr lang="en-US" sz="3600" dirty="0" err="1">
                <a:latin typeface="Arial Rounded MT Bold" panose="020F0704030504030204" pitchFamily="34" charset="0"/>
              </a:rPr>
              <a:t>atau</a:t>
            </a:r>
            <a:r>
              <a:rPr lang="en-US" sz="3600" dirty="0">
                <a:latin typeface="Arial Rounded MT Bold" panose="020F0704030504030204" pitchFamily="34" charset="0"/>
              </a:rPr>
              <a:t> </a:t>
            </a:r>
            <a:r>
              <a:rPr lang="en-US" sz="3600" dirty="0" err="1">
                <a:latin typeface="Arial Rounded MT Bold" panose="020F0704030504030204" pitchFamily="34" charset="0"/>
              </a:rPr>
              <a:t>pedoman</a:t>
            </a:r>
            <a:r>
              <a:rPr lang="en-US" sz="3600" dirty="0">
                <a:latin typeface="Arial Rounded MT Bold" panose="020F0704030504030204" pitchFamily="34" charset="0"/>
              </a:rPr>
              <a:t> </a:t>
            </a:r>
            <a:r>
              <a:rPr lang="en-US" sz="3600" dirty="0" err="1">
                <a:latin typeface="Arial Rounded MT Bold" panose="020F0704030504030204" pitchFamily="34" charset="0"/>
              </a:rPr>
              <a:t>strategis</a:t>
            </a:r>
            <a:r>
              <a:rPr lang="en-US" sz="3600" dirty="0">
                <a:latin typeface="Arial Rounded MT Bold" panose="020F0704030504030204" pitchFamily="34" charset="0"/>
              </a:rPr>
              <a:t> </a:t>
            </a:r>
            <a:r>
              <a:rPr lang="en-US" sz="3600" dirty="0" err="1">
                <a:latin typeface="Arial Rounded MT Bold" panose="020F0704030504030204" pitchFamily="34" charset="0"/>
              </a:rPr>
              <a:t>dalam</a:t>
            </a:r>
            <a:r>
              <a:rPr lang="en-US" sz="3600" dirty="0">
                <a:latin typeface="Arial Rounded MT Bold" panose="020F0704030504030204" pitchFamily="34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proses </a:t>
            </a:r>
            <a:r>
              <a:rPr lang="en-US" sz="36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bisnis</a:t>
            </a:r>
            <a:r>
              <a:rPr lang="en-US" sz="36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atau</a:t>
            </a:r>
            <a:r>
              <a:rPr lang="en-US" sz="36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profesi</a:t>
            </a:r>
            <a:r>
              <a:rPr lang="en-US" sz="3600" dirty="0">
                <a:latin typeface="Arial Rounded MT Bold" panose="020F0704030504030204" pitchFamily="34" charset="0"/>
              </a:rPr>
              <a:t>, </a:t>
            </a:r>
            <a:r>
              <a:rPr lang="en-US" sz="3600" dirty="0" err="1">
                <a:latin typeface="Arial Rounded MT Bold" panose="020F0704030504030204" pitchFamily="34" charset="0"/>
              </a:rPr>
              <a:t>baik</a:t>
            </a:r>
            <a:r>
              <a:rPr lang="en-US" sz="3600" dirty="0">
                <a:latin typeface="Arial Rounded MT Bold" panose="020F0704030504030204" pitchFamily="34" charset="0"/>
              </a:rPr>
              <a:t> pada level </a:t>
            </a:r>
            <a:r>
              <a:rPr lang="en-US" sz="3600" dirty="0" err="1">
                <a:latin typeface="Arial Rounded MT Bold" panose="020F0704030504030204" pitchFamily="34" charset="0"/>
              </a:rPr>
              <a:t>perencanaan</a:t>
            </a:r>
            <a:r>
              <a:rPr lang="en-US" sz="3600" dirty="0">
                <a:latin typeface="Arial Rounded MT Bold" panose="020F0704030504030204" pitchFamily="34" charset="0"/>
              </a:rPr>
              <a:t>, level </a:t>
            </a:r>
            <a:r>
              <a:rPr lang="en-US" sz="3600" dirty="0" err="1">
                <a:latin typeface="Arial Rounded MT Bold" panose="020F0704030504030204" pitchFamily="34" charset="0"/>
              </a:rPr>
              <a:t>keputusan</a:t>
            </a:r>
            <a:r>
              <a:rPr lang="en-US" sz="3600" dirty="0">
                <a:latin typeface="Arial Rounded MT Bold" panose="020F0704030504030204" pitchFamily="34" charset="0"/>
              </a:rPr>
              <a:t>, </a:t>
            </a:r>
            <a:r>
              <a:rPr lang="en-US" sz="3600" dirty="0" err="1">
                <a:latin typeface="Arial Rounded MT Bold" panose="020F0704030504030204" pitchFamily="34" charset="0"/>
              </a:rPr>
              <a:t>maupun</a:t>
            </a:r>
            <a:r>
              <a:rPr lang="en-US" sz="3600" dirty="0">
                <a:latin typeface="Arial Rounded MT Bold" panose="020F0704030504030204" pitchFamily="34" charset="0"/>
              </a:rPr>
              <a:t> level </a:t>
            </a:r>
            <a:r>
              <a:rPr lang="en-US" sz="3600" dirty="0" err="1">
                <a:latin typeface="Arial Rounded MT Bold" panose="020F0704030504030204" pitchFamily="34" charset="0"/>
              </a:rPr>
              <a:t>operasional</a:t>
            </a:r>
            <a:r>
              <a:rPr lang="en-US" sz="3600" dirty="0">
                <a:latin typeface="Arial Rounded MT Bold" panose="020F0704030504030204" pitchFamily="34" charset="0"/>
              </a:rPr>
              <a:t>.</a:t>
            </a:r>
          </a:p>
          <a:p>
            <a:pPr marL="803275" indent="-803275"/>
            <a:r>
              <a:rPr lang="en-US" sz="36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Proses </a:t>
            </a:r>
            <a:r>
              <a:rPr lang="en-US" sz="36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bisnis</a:t>
            </a:r>
            <a:r>
              <a:rPr lang="en-US" sz="3600" dirty="0">
                <a:latin typeface="Arial Rounded MT Bold" panose="020F0704030504030204" pitchFamily="34" charset="0"/>
              </a:rPr>
              <a:t> </a:t>
            </a:r>
            <a:r>
              <a:rPr lang="en-US" sz="3600" dirty="0" err="1">
                <a:latin typeface="Arial Rounded MT Bold" panose="020F0704030504030204" pitchFamily="34" charset="0"/>
              </a:rPr>
              <a:t>adalah</a:t>
            </a:r>
            <a:r>
              <a:rPr lang="en-US" sz="3600" dirty="0">
                <a:latin typeface="Arial Rounded MT Bold" panose="020F0704030504030204" pitchFamily="34" charset="0"/>
              </a:rPr>
              <a:t> </a:t>
            </a:r>
            <a:r>
              <a:rPr lang="en-US" sz="3600" dirty="0" err="1">
                <a:latin typeface="Arial Rounded MT Bold" panose="020F0704030504030204" pitchFamily="34" charset="0"/>
              </a:rPr>
              <a:t>keseluruhan</a:t>
            </a:r>
            <a:r>
              <a:rPr lang="en-US" sz="3600" dirty="0">
                <a:latin typeface="Arial Rounded MT Bold" panose="020F0704030504030204" pitchFamily="34" charset="0"/>
              </a:rPr>
              <a:t> </a:t>
            </a:r>
            <a:r>
              <a:rPr lang="en-US" sz="3600" dirty="0" err="1">
                <a:latin typeface="Arial Rounded MT Bold" panose="020F0704030504030204" pitchFamily="34" charset="0"/>
              </a:rPr>
              <a:t>aktivitas</a:t>
            </a:r>
            <a:r>
              <a:rPr lang="en-US" sz="3600" dirty="0">
                <a:latin typeface="Arial Rounded MT Bold" panose="020F0704030504030204" pitchFamily="34" charset="0"/>
              </a:rPr>
              <a:t> </a:t>
            </a:r>
            <a:r>
              <a:rPr lang="en-US" sz="3600" dirty="0" err="1">
                <a:latin typeface="Arial Rounded MT Bold" panose="020F0704030504030204" pitchFamily="34" charset="0"/>
              </a:rPr>
              <a:t>dalam</a:t>
            </a:r>
            <a:r>
              <a:rPr lang="en-US" sz="3600" dirty="0">
                <a:latin typeface="Arial Rounded MT Bold" panose="020F0704030504030204" pitchFamily="34" charset="0"/>
              </a:rPr>
              <a:t> </a:t>
            </a:r>
            <a:r>
              <a:rPr lang="en-US" sz="3600" dirty="0" err="1">
                <a:latin typeface="Arial Rounded MT Bold" panose="020F0704030504030204" pitchFamily="34" charset="0"/>
              </a:rPr>
              <a:t>siklus</a:t>
            </a:r>
            <a:r>
              <a:rPr lang="en-US" sz="3600" dirty="0">
                <a:latin typeface="Arial Rounded MT Bold" panose="020F0704030504030204" pitchFamily="34" charset="0"/>
              </a:rPr>
              <a:t> </a:t>
            </a:r>
            <a:r>
              <a:rPr lang="en-US" sz="3600" dirty="0" err="1">
                <a:latin typeface="Arial Rounded MT Bold" panose="020F0704030504030204" pitchFamily="34" charset="0"/>
              </a:rPr>
              <a:t>bisnis</a:t>
            </a:r>
            <a:r>
              <a:rPr lang="en-US" sz="3600" dirty="0">
                <a:latin typeface="Arial Rounded MT Bold" panose="020F0704030504030204" pitchFamily="34" charset="0"/>
              </a:rPr>
              <a:t> </a:t>
            </a:r>
            <a:r>
              <a:rPr lang="en-US" sz="3600" dirty="0" err="1">
                <a:latin typeface="Arial Rounded MT Bold" panose="020F0704030504030204" pitchFamily="34" charset="0"/>
              </a:rPr>
              <a:t>atau</a:t>
            </a:r>
            <a:r>
              <a:rPr lang="en-US" sz="3600" dirty="0">
                <a:latin typeface="Arial Rounded MT Bold" panose="020F0704030504030204" pitchFamily="34" charset="0"/>
              </a:rPr>
              <a:t> </a:t>
            </a:r>
            <a:r>
              <a:rPr lang="en-US" sz="3600" dirty="0" err="1">
                <a:latin typeface="Arial Rounded MT Bold" panose="020F0704030504030204" pitchFamily="34" charset="0"/>
              </a:rPr>
              <a:t>profesi</a:t>
            </a:r>
            <a:r>
              <a:rPr lang="en-US" sz="3600" dirty="0">
                <a:latin typeface="Arial Rounded MT Bold" panose="020F0704030504030204" pitchFamily="34" charset="0"/>
              </a:rPr>
              <a:t>.</a:t>
            </a:r>
            <a:endParaRPr lang="id-ID" sz="3600" dirty="0">
              <a:latin typeface="Arial Rounded MT Bold" panose="020F07040305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B52902-9D63-4910-8C14-777326972C95}"/>
              </a:ext>
            </a:extLst>
          </p:cNvPr>
          <p:cNvSpPr/>
          <p:nvPr/>
        </p:nvSpPr>
        <p:spPr>
          <a:xfrm>
            <a:off x="1311562" y="0"/>
            <a:ext cx="9568873" cy="4987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ETIKA DALAM PROFESI DAN BISNIS</a:t>
            </a:r>
            <a:endParaRPr lang="en-ID" sz="36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1858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58D70B8-D656-4634-B80E-583A78952BC8}"/>
              </a:ext>
            </a:extLst>
          </p:cNvPr>
          <p:cNvSpPr/>
          <p:nvPr/>
        </p:nvSpPr>
        <p:spPr>
          <a:xfrm>
            <a:off x="1311562" y="0"/>
            <a:ext cx="9836729" cy="4987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PEDOMAN KEPUTUSAN STRATEGIS BERETIKA</a:t>
            </a:r>
            <a:endParaRPr lang="en-ID" sz="32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5BD1884-31F6-4434-BFB2-6E62895B51C6}"/>
              </a:ext>
            </a:extLst>
          </p:cNvPr>
          <p:cNvSpPr txBox="1"/>
          <p:nvPr/>
        </p:nvSpPr>
        <p:spPr>
          <a:xfrm>
            <a:off x="1043709" y="927339"/>
            <a:ext cx="10243127" cy="56569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indent="-742950" eaLnBrk="1" hangingPunct="1">
              <a:lnSpc>
                <a:spcPct val="90000"/>
              </a:lnSpc>
              <a:spcBef>
                <a:spcPts val="0"/>
              </a:spcBef>
              <a:buFont typeface="+mj-lt"/>
              <a:buAutoNum type="arabicPeriod" startAt="5"/>
            </a:pPr>
            <a:r>
              <a:rPr lang="en-US" sz="3200" dirty="0" err="1">
                <a:latin typeface="Arial Rounded MT Bold" panose="020F0704030504030204" pitchFamily="34" charset="0"/>
              </a:rPr>
              <a:t>Pertimbangan</a:t>
            </a:r>
            <a:r>
              <a:rPr lang="en-US" sz="3200" dirty="0">
                <a:latin typeface="Arial Rounded MT Bold" panose="020F0704030504030204" pitchFamily="34" charset="0"/>
              </a:rPr>
              <a:t> </a:t>
            </a:r>
            <a:r>
              <a:rPr lang="id-ID" sz="3200" dirty="0">
                <a:latin typeface="Arial Rounded MT Bold" panose="020F0704030504030204" pitchFamily="34" charset="0"/>
              </a:rPr>
              <a:t>etika, moral, dan </a:t>
            </a:r>
            <a:r>
              <a:rPr lang="en-US" sz="3200" dirty="0" err="1">
                <a:latin typeface="Arial Rounded MT Bold" panose="020F0704030504030204" pitchFamily="34" charset="0"/>
              </a:rPr>
              <a:t>tanggungjawab</a:t>
            </a:r>
            <a:r>
              <a:rPr lang="en-US" sz="3200" dirty="0">
                <a:latin typeface="Arial Rounded MT Bold" panose="020F0704030504030204" pitchFamily="34" charset="0"/>
              </a:rPr>
              <a:t> </a:t>
            </a:r>
            <a:r>
              <a:rPr lang="id-ID" sz="3200" dirty="0">
                <a:latin typeface="Arial Rounded MT Bold" panose="020F0704030504030204" pitchFamily="34" charset="0"/>
              </a:rPr>
              <a:t>sosial mencakup pegawai</a:t>
            </a:r>
            <a:r>
              <a:rPr lang="en-US" sz="3200" dirty="0">
                <a:latin typeface="Arial Rounded MT Bold" panose="020F0704030504030204" pitchFamily="34" charset="0"/>
              </a:rPr>
              <a:t>, </a:t>
            </a:r>
            <a:r>
              <a:rPr lang="id-ID" sz="3200" dirty="0">
                <a:latin typeface="Arial Rounded MT Bold" panose="020F0704030504030204" pitchFamily="34" charset="0"/>
              </a:rPr>
              <a:t>konsumen</a:t>
            </a:r>
            <a:r>
              <a:rPr lang="en-US" sz="3200" dirty="0">
                <a:latin typeface="Arial Rounded MT Bold" panose="020F0704030504030204" pitchFamily="34" charset="0"/>
              </a:rPr>
              <a:t>, </a:t>
            </a:r>
            <a:r>
              <a:rPr lang="id-ID" sz="3200" dirty="0">
                <a:latin typeface="Arial Rounded MT Bold" panose="020F0704030504030204" pitchFamily="34" charset="0"/>
              </a:rPr>
              <a:t>penggiat lingkungan hidup</a:t>
            </a:r>
            <a:r>
              <a:rPr lang="en-US" sz="3200" dirty="0">
                <a:latin typeface="Arial Rounded MT Bold" panose="020F0704030504030204" pitchFamily="34" charset="0"/>
              </a:rPr>
              <a:t>, </a:t>
            </a:r>
            <a:r>
              <a:rPr lang="id-ID" sz="3200" dirty="0">
                <a:latin typeface="Arial Rounded MT Bold" panose="020F0704030504030204" pitchFamily="34" charset="0"/>
              </a:rPr>
              <a:t>kelompok minoritas</a:t>
            </a:r>
            <a:r>
              <a:rPr lang="en-US" sz="3200" dirty="0">
                <a:latin typeface="Arial Rounded MT Bold" panose="020F0704030504030204" pitchFamily="34" charset="0"/>
              </a:rPr>
              <a:t>, </a:t>
            </a:r>
            <a:r>
              <a:rPr lang="id-ID" sz="3200" dirty="0">
                <a:latin typeface="Arial Rounded MT Bold" panose="020F0704030504030204" pitchFamily="34" charset="0"/>
              </a:rPr>
              <a:t>komunitas</a:t>
            </a:r>
            <a:r>
              <a:rPr lang="en-US" sz="3200" dirty="0">
                <a:latin typeface="Arial Rounded MT Bold" panose="020F0704030504030204" pitchFamily="34" charset="0"/>
              </a:rPr>
              <a:t>, </a:t>
            </a:r>
            <a:r>
              <a:rPr lang="id-ID" sz="3200" dirty="0">
                <a:latin typeface="Arial Rounded MT Bold" panose="020F0704030504030204" pitchFamily="34" charset="0"/>
              </a:rPr>
              <a:t>pemegang saham</a:t>
            </a:r>
            <a:r>
              <a:rPr lang="en-US" sz="3200" dirty="0">
                <a:latin typeface="Arial Rounded MT Bold" panose="020F0704030504030204" pitchFamily="34" charset="0"/>
              </a:rPr>
              <a:t>, </a:t>
            </a:r>
            <a:r>
              <a:rPr lang="id-ID" sz="3200" dirty="0">
                <a:latin typeface="Arial Rounded MT Bold" panose="020F0704030504030204" pitchFamily="34" charset="0"/>
              </a:rPr>
              <a:t>dan kelompok-kelompok tertentu dalam masyarakat.</a:t>
            </a:r>
            <a:endParaRPr lang="en-US" sz="3200" dirty="0">
              <a:latin typeface="Arial Rounded MT Bold" panose="020F0704030504030204" pitchFamily="34" charset="0"/>
            </a:endParaRPr>
          </a:p>
          <a:p>
            <a:pPr marL="720725" indent="-720725" eaLnBrk="1" hangingPunct="1">
              <a:buFont typeface="+mj-lt"/>
              <a:buAutoNum type="arabicPeriod" startAt="6"/>
            </a:pPr>
            <a:r>
              <a:rPr lang="en-US" sz="3200" dirty="0">
                <a:latin typeface="Arial Rounded MT Bold" panose="020F0704030504030204" pitchFamily="34" charset="0"/>
              </a:rPr>
              <a:t>Keputusan </a:t>
            </a:r>
            <a:r>
              <a:rPr lang="en-US" sz="3200" dirty="0" err="1">
                <a:latin typeface="Arial Rounded MT Bold" panose="020F0704030504030204" pitchFamily="34" charset="0"/>
              </a:rPr>
              <a:t>ditujukan</a:t>
            </a:r>
            <a:r>
              <a:rPr lang="en-US" sz="3200" dirty="0">
                <a:latin typeface="Arial Rounded MT Bold" panose="020F0704030504030204" pitchFamily="34" charset="0"/>
              </a:rPr>
              <a:t> </a:t>
            </a:r>
            <a:r>
              <a:rPr lang="en-US" sz="3200" dirty="0" err="1">
                <a:latin typeface="Arial Rounded MT Bold" panose="020F0704030504030204" pitchFamily="34" charset="0"/>
              </a:rPr>
              <a:t>untuk</a:t>
            </a:r>
            <a:r>
              <a:rPr lang="en-US" sz="3200" dirty="0">
                <a:latin typeface="Arial Rounded MT Bold" panose="020F0704030504030204" pitchFamily="34" charset="0"/>
              </a:rPr>
              <a:t> </a:t>
            </a:r>
            <a:r>
              <a:rPr lang="id-ID" sz="3200" dirty="0">
                <a:latin typeface="Arial Rounded MT Bold" panose="020F0704030504030204" pitchFamily="34" charset="0"/>
              </a:rPr>
              <a:t>melindungi, memperbaiki, dan menjaga </a:t>
            </a:r>
            <a:r>
              <a:rPr lang="en-US" sz="3200" dirty="0" err="1">
                <a:latin typeface="Arial Rounded MT Bold" panose="020F0704030504030204" pitchFamily="34" charset="0"/>
              </a:rPr>
              <a:t>keharmonisan</a:t>
            </a:r>
            <a:r>
              <a:rPr lang="en-US" sz="3200" dirty="0">
                <a:latin typeface="Arial Rounded MT Bold" panose="020F0704030504030204" pitchFamily="34" charset="0"/>
              </a:rPr>
              <a:t> </a:t>
            </a:r>
            <a:r>
              <a:rPr lang="id-ID" sz="3200" dirty="0">
                <a:latin typeface="Arial Rounded MT Bold" panose="020F0704030504030204" pitchFamily="34" charset="0"/>
              </a:rPr>
              <a:t>lingkungan</a:t>
            </a:r>
            <a:r>
              <a:rPr lang="en-US" sz="3200" dirty="0">
                <a:latin typeface="Arial Rounded MT Bold" panose="020F0704030504030204" pitchFamily="34" charset="0"/>
              </a:rPr>
              <a:t>.</a:t>
            </a:r>
            <a:endParaRPr lang="id-ID" sz="3200" dirty="0">
              <a:latin typeface="Arial Rounded MT Bold" panose="020F0704030504030204" pitchFamily="34" charset="0"/>
            </a:endParaRPr>
          </a:p>
          <a:p>
            <a:pPr marL="720725" indent="-720725" eaLnBrk="1" hangingPunct="1">
              <a:buFont typeface="+mj-lt"/>
              <a:buAutoNum type="arabicPeriod" startAt="6"/>
            </a:pPr>
            <a:r>
              <a:rPr lang="id-ID" sz="3200" dirty="0">
                <a:latin typeface="Arial Rounded MT Bold" panose="020F0704030504030204" pitchFamily="34" charset="0"/>
              </a:rPr>
              <a:t>Strategi perusahaan diukur dan dievaluasi dari perspektif pelestarian lingkungan.</a:t>
            </a:r>
          </a:p>
          <a:p>
            <a:pPr marL="742950" indent="-742950" eaLnBrk="1" hangingPunct="1">
              <a:lnSpc>
                <a:spcPct val="90000"/>
              </a:lnSpc>
              <a:spcBef>
                <a:spcPts val="0"/>
              </a:spcBef>
              <a:buFont typeface="+mj-lt"/>
              <a:buAutoNum type="arabicPeriod" startAt="5"/>
            </a:pPr>
            <a:endParaRPr lang="id-ID" sz="3200" dirty="0">
              <a:latin typeface="Arial Rounded MT Bold" panose="020F0704030504030204" pitchFamily="34" charset="0"/>
            </a:endParaRPr>
          </a:p>
          <a:p>
            <a:pPr marL="742950" indent="-742950" eaLnBrk="1" hangingPunct="1">
              <a:lnSpc>
                <a:spcPct val="90000"/>
              </a:lnSpc>
              <a:buFont typeface="+mj-lt"/>
              <a:buAutoNum type="arabicPeriod"/>
            </a:pPr>
            <a:endParaRPr lang="en-US" sz="3200" dirty="0">
              <a:latin typeface="Arial Rounded MT Bold" panose="020F07040305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CBD990-B90C-46EB-B919-43AEAE7F98C1}"/>
              </a:ext>
            </a:extLst>
          </p:cNvPr>
          <p:cNvSpPr txBox="1"/>
          <p:nvPr/>
        </p:nvSpPr>
        <p:spPr>
          <a:xfrm>
            <a:off x="11148291" y="5934542"/>
            <a:ext cx="692727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Rounded MT Bold" panose="020F0704030504030204" pitchFamily="34" charset="0"/>
              </a:rPr>
              <a:t>19</a:t>
            </a:r>
            <a:endParaRPr lang="en-ID" sz="28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0494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58D70B8-D656-4634-B80E-583A78952BC8}"/>
              </a:ext>
            </a:extLst>
          </p:cNvPr>
          <p:cNvSpPr/>
          <p:nvPr/>
        </p:nvSpPr>
        <p:spPr>
          <a:xfrm>
            <a:off x="1311562" y="0"/>
            <a:ext cx="9568873" cy="4987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KONSEP PELESTARIAN LINGKUNGAN</a:t>
            </a:r>
            <a:endParaRPr lang="en-ID" sz="36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5BD1884-31F6-4434-BFB2-6E62895B51C6}"/>
              </a:ext>
            </a:extLst>
          </p:cNvPr>
          <p:cNvSpPr txBox="1"/>
          <p:nvPr/>
        </p:nvSpPr>
        <p:spPr>
          <a:xfrm>
            <a:off x="951346" y="982757"/>
            <a:ext cx="10566399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20725" lvl="1" indent="-720725" algn="l" eaLnBrk="1" hangingPunct="1">
              <a:buFont typeface="+mj-lt"/>
              <a:buAutoNum type="arabicPeriod"/>
            </a:pPr>
            <a:r>
              <a:rPr lang="id-ID" sz="3200" dirty="0">
                <a:latin typeface="Arial Rounded MT Bold" panose="020F0704030504030204" pitchFamily="34" charset="0"/>
              </a:rPr>
              <a:t>Pengembangan bisnis ramah lingkungan atau </a:t>
            </a:r>
            <a:r>
              <a:rPr lang="id-ID" sz="3200" b="1" i="1" dirty="0">
                <a:latin typeface="Arial Rounded MT Bold" panose="020F0704030504030204" pitchFamily="34" charset="0"/>
              </a:rPr>
              <a:t>“</a:t>
            </a:r>
            <a:r>
              <a:rPr lang="en-US" sz="3200" b="1" i="1" dirty="0">
                <a:latin typeface="Arial Rounded MT Bold" panose="020F0704030504030204" pitchFamily="34" charset="0"/>
              </a:rPr>
              <a:t>green businesses</a:t>
            </a:r>
            <a:r>
              <a:rPr lang="id-ID" sz="3200" b="1" i="1" dirty="0">
                <a:latin typeface="Arial Rounded MT Bold" panose="020F0704030504030204" pitchFamily="34" charset="0"/>
              </a:rPr>
              <a:t>”</a:t>
            </a:r>
            <a:endParaRPr lang="en-US" sz="3200" b="1" i="1" dirty="0">
              <a:latin typeface="Arial Rounded MT Bold" panose="020F0704030504030204" pitchFamily="34" charset="0"/>
            </a:endParaRPr>
          </a:p>
          <a:p>
            <a:pPr marL="720725" lvl="1" indent="-720725" algn="l" eaLnBrk="1" hangingPunct="1">
              <a:buFont typeface="+mj-lt"/>
              <a:buAutoNum type="arabicPeriod"/>
            </a:pPr>
            <a:r>
              <a:rPr lang="id-ID" sz="3200" dirty="0">
                <a:latin typeface="Arial Rounded MT Bold" panose="020F0704030504030204" pitchFamily="34" charset="0"/>
              </a:rPr>
              <a:t>Penutupan atau pengubahan bisnis yang merusak lingkungan</a:t>
            </a:r>
            <a:r>
              <a:rPr lang="en-US" sz="3200" dirty="0">
                <a:latin typeface="Arial Rounded MT Bold" panose="020F0704030504030204" pitchFamily="34" charset="0"/>
              </a:rPr>
              <a:t>.</a:t>
            </a:r>
          </a:p>
          <a:p>
            <a:pPr marL="720725" lvl="1" indent="-720725" algn="l" eaLnBrk="1" hangingPunct="1">
              <a:buFont typeface="+mj-lt"/>
              <a:buAutoNum type="arabicPeriod"/>
            </a:pPr>
            <a:r>
              <a:rPr lang="en-US" sz="3200" dirty="0" err="1">
                <a:latin typeface="Arial Rounded MT Bold" panose="020F0704030504030204" pitchFamily="34" charset="0"/>
              </a:rPr>
              <a:t>Pengembangan</a:t>
            </a:r>
            <a:r>
              <a:rPr lang="id-ID" sz="3200" dirty="0">
                <a:latin typeface="Arial Rounded MT Bold" panose="020F0704030504030204" pitchFamily="34" charset="0"/>
              </a:rPr>
              <a:t> bisnis berbiaya efisien</a:t>
            </a:r>
            <a:r>
              <a:rPr lang="en-US" sz="3200" dirty="0">
                <a:latin typeface="Arial Rounded MT Bold" panose="020F0704030504030204" pitchFamily="34" charset="0"/>
              </a:rPr>
              <a:t> </a:t>
            </a:r>
            <a:r>
              <a:rPr lang="en-US" sz="3200" dirty="0" err="1">
                <a:latin typeface="Arial Rounded MT Bold" panose="020F0704030504030204" pitchFamily="34" charset="0"/>
              </a:rPr>
              <a:t>untuk</a:t>
            </a:r>
            <a:r>
              <a:rPr lang="id-ID" sz="3200" dirty="0">
                <a:latin typeface="Arial Rounded MT Bold" panose="020F0704030504030204" pitchFamily="34" charset="0"/>
              </a:rPr>
              <a:t> konservasi energi.</a:t>
            </a:r>
            <a:endParaRPr lang="en-US" sz="3200" dirty="0">
              <a:latin typeface="Arial Rounded MT Bold" panose="020F0704030504030204" pitchFamily="34" charset="0"/>
            </a:endParaRPr>
          </a:p>
          <a:p>
            <a:pPr marL="720725" lvl="1" indent="-720725" algn="l" eaLnBrk="1" hangingPunct="1">
              <a:buFont typeface="+mj-lt"/>
              <a:buAutoNum type="arabicPeriod"/>
            </a:pPr>
            <a:r>
              <a:rPr lang="en-US" sz="3200" dirty="0" err="1">
                <a:latin typeface="Arial Rounded MT Bold" panose="020F0704030504030204" pitchFamily="34" charset="0"/>
              </a:rPr>
              <a:t>Pengembangan</a:t>
            </a:r>
            <a:r>
              <a:rPr lang="id-ID" sz="3200" dirty="0">
                <a:latin typeface="Arial Rounded MT Bold" panose="020F0704030504030204" pitchFamily="34" charset="0"/>
              </a:rPr>
              <a:t> strategi pembeda </a:t>
            </a:r>
            <a:r>
              <a:rPr lang="id-ID" sz="3200" b="1" i="1" dirty="0">
                <a:latin typeface="Arial Rounded MT Bold" panose="020F0704030504030204" pitchFamily="34" charset="0"/>
              </a:rPr>
              <a:t>“</a:t>
            </a:r>
            <a:r>
              <a:rPr lang="en-US" sz="3200" b="1" i="1" dirty="0">
                <a:latin typeface="Arial Rounded MT Bold" panose="020F0704030504030204" pitchFamily="34" charset="0"/>
              </a:rPr>
              <a:t>differentiation strategy</a:t>
            </a:r>
            <a:r>
              <a:rPr lang="id-ID" sz="3200" b="1" i="1" dirty="0">
                <a:latin typeface="Arial Rounded MT Bold" panose="020F0704030504030204" pitchFamily="34" charset="0"/>
              </a:rPr>
              <a:t>”</a:t>
            </a:r>
            <a:r>
              <a:rPr lang="en-US" sz="3200" dirty="0">
                <a:latin typeface="Arial Rounded MT Bold" panose="020F0704030504030204" pitchFamily="34" charset="0"/>
              </a:rPr>
              <a:t>  </a:t>
            </a:r>
            <a:r>
              <a:rPr lang="id-ID" sz="3200" dirty="0">
                <a:latin typeface="Arial Rounded MT Bold" panose="020F0704030504030204" pitchFamily="34" charset="0"/>
              </a:rPr>
              <a:t>melalui produk-produk ramah lingkungan </a:t>
            </a:r>
            <a:r>
              <a:rPr lang="id-ID" sz="3200" b="1" i="1" dirty="0">
                <a:latin typeface="Arial Rounded MT Bold" panose="020F0704030504030204" pitchFamily="34" charset="0"/>
              </a:rPr>
              <a:t>(</a:t>
            </a:r>
            <a:r>
              <a:rPr lang="en-US" sz="3200" b="1" i="1" dirty="0">
                <a:latin typeface="Arial Rounded MT Bold" panose="020F0704030504030204" pitchFamily="34" charset="0"/>
              </a:rPr>
              <a:t>green product features</a:t>
            </a:r>
            <a:r>
              <a:rPr lang="id-ID" sz="3200" b="1" i="1" dirty="0">
                <a:latin typeface="Arial Rounded MT Bold" panose="020F0704030504030204" pitchFamily="34" charset="0"/>
              </a:rPr>
              <a:t>)</a:t>
            </a:r>
            <a:endParaRPr lang="en-US" sz="3200" dirty="0">
              <a:latin typeface="Arial Rounded MT Bold" panose="020F07040305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1004EA-B42D-421B-8E93-EB2ACA1D1660}"/>
              </a:ext>
            </a:extLst>
          </p:cNvPr>
          <p:cNvSpPr txBox="1"/>
          <p:nvPr/>
        </p:nvSpPr>
        <p:spPr>
          <a:xfrm>
            <a:off x="11148291" y="5934542"/>
            <a:ext cx="692727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Rounded MT Bold" panose="020F0704030504030204" pitchFamily="34" charset="0"/>
              </a:rPr>
              <a:t>20</a:t>
            </a:r>
            <a:endParaRPr lang="en-ID" sz="28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9729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58D70B8-D656-4634-B80E-583A78952BC8}"/>
              </a:ext>
            </a:extLst>
          </p:cNvPr>
          <p:cNvSpPr/>
          <p:nvPr/>
        </p:nvSpPr>
        <p:spPr>
          <a:xfrm>
            <a:off x="1311562" y="0"/>
            <a:ext cx="9568873" cy="4987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BISNIS VS MASYARAKAT</a:t>
            </a:r>
            <a:endParaRPr lang="en-ID" sz="36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5BD1884-31F6-4434-BFB2-6E62895B51C6}"/>
              </a:ext>
            </a:extLst>
          </p:cNvPr>
          <p:cNvSpPr txBox="1"/>
          <p:nvPr/>
        </p:nvSpPr>
        <p:spPr>
          <a:xfrm>
            <a:off x="942110" y="674400"/>
            <a:ext cx="10566399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sz="3200" dirty="0" err="1">
                <a:latin typeface="Arial Rounded MT Bold" panose="020F0704030504030204" pitchFamily="34" charset="0"/>
                <a:sym typeface="Wingdings" pitchFamily="2" charset="2"/>
              </a:rPr>
              <a:t>Hidup</a:t>
            </a:r>
            <a:r>
              <a:rPr lang="en-US" sz="3200" dirty="0">
                <a:latin typeface="Arial Rounded MT Bold" panose="020F0704030504030204" pitchFamily="34" charset="0"/>
                <a:sym typeface="Wingdings" pitchFamily="2" charset="2"/>
              </a:rPr>
              <a:t> </a:t>
            </a:r>
            <a:r>
              <a:rPr lang="en-US" sz="3200" dirty="0" err="1">
                <a:latin typeface="Arial Rounded MT Bold" panose="020F0704030504030204" pitchFamily="34" charset="0"/>
                <a:sym typeface="Wingdings" pitchFamily="2" charset="2"/>
              </a:rPr>
              <a:t>tidak</a:t>
            </a:r>
            <a:r>
              <a:rPr lang="en-US" sz="3200" dirty="0">
                <a:latin typeface="Arial Rounded MT Bold" panose="020F0704030504030204" pitchFamily="34" charset="0"/>
                <a:sym typeface="Wingdings" pitchFamily="2" charset="2"/>
              </a:rPr>
              <a:t> </a:t>
            </a:r>
            <a:r>
              <a:rPr lang="en-US" sz="3200" dirty="0" err="1">
                <a:latin typeface="Arial Rounded MT Bold" panose="020F0704030504030204" pitchFamily="34" charset="0"/>
                <a:sym typeface="Wingdings" pitchFamily="2" charset="2"/>
              </a:rPr>
              <a:t>bisa</a:t>
            </a:r>
            <a:r>
              <a:rPr lang="en-US" sz="3200" dirty="0">
                <a:latin typeface="Arial Rounded MT Bold" panose="020F0704030504030204" pitchFamily="34" charset="0"/>
                <a:sym typeface="Wingdings" pitchFamily="2" charset="2"/>
              </a:rPr>
              <a:t> </a:t>
            </a:r>
            <a:r>
              <a:rPr lang="en-US" sz="3200" dirty="0" err="1">
                <a:latin typeface="Arial Rounded MT Bold" panose="020F0704030504030204" pitchFamily="34" charset="0"/>
                <a:sym typeface="Wingdings" pitchFamily="2" charset="2"/>
              </a:rPr>
              <a:t>lepas</a:t>
            </a:r>
            <a:r>
              <a:rPr lang="en-US" sz="3200" dirty="0">
                <a:latin typeface="Arial Rounded MT Bold" panose="020F0704030504030204" pitchFamily="34" charset="0"/>
                <a:sym typeface="Wingdings" pitchFamily="2" charset="2"/>
              </a:rPr>
              <a:t> </a:t>
            </a:r>
            <a:r>
              <a:rPr lang="en-US" sz="3200" dirty="0" err="1">
                <a:latin typeface="Arial Rounded MT Bold" panose="020F0704030504030204" pitchFamily="34" charset="0"/>
                <a:sym typeface="Wingdings" pitchFamily="2" charset="2"/>
              </a:rPr>
              <a:t>dari</a:t>
            </a:r>
            <a:r>
              <a:rPr lang="en-US" sz="3200" dirty="0">
                <a:latin typeface="Arial Rounded MT Bold" panose="020F0704030504030204" pitchFamily="34" charset="0"/>
                <a:sym typeface="Wingdings" pitchFamily="2" charset="2"/>
              </a:rPr>
              <a:t> </a:t>
            </a:r>
            <a:r>
              <a:rPr lang="en-US" sz="3200" dirty="0" err="1">
                <a:latin typeface="Arial Rounded MT Bold" panose="020F0704030504030204" pitchFamily="34" charset="0"/>
                <a:sym typeface="Wingdings" pitchFamily="2" charset="2"/>
              </a:rPr>
              <a:t>bisnis</a:t>
            </a:r>
            <a:r>
              <a:rPr lang="en-US" sz="3200" dirty="0">
                <a:latin typeface="Arial Rounded MT Bold" panose="020F0704030504030204" pitchFamily="34" charset="0"/>
                <a:sym typeface="Wingdings" pitchFamily="2" charset="2"/>
              </a:rPr>
              <a:t>, </a:t>
            </a:r>
            <a:r>
              <a:rPr lang="en-US" sz="3200" dirty="0" err="1">
                <a:latin typeface="Arial Rounded MT Bold" panose="020F0704030504030204" pitchFamily="34" charset="0"/>
                <a:sym typeface="Wingdings" pitchFamily="2" charset="2"/>
              </a:rPr>
              <a:t>atau</a:t>
            </a:r>
            <a:r>
              <a:rPr lang="en-US" sz="3200" dirty="0">
                <a:latin typeface="Arial Rounded MT Bold" panose="020F0704030504030204" pitchFamily="34" charset="0"/>
                <a:sym typeface="Wingdings" pitchFamily="2" charset="2"/>
              </a:rPr>
              <a:t> </a:t>
            </a:r>
            <a:r>
              <a:rPr lang="id-ID" sz="3200" dirty="0">
                <a:latin typeface="Arial Rounded MT Bold" panose="020F0704030504030204" pitchFamily="34" charset="0"/>
                <a:sym typeface="Wingdings" pitchFamily="2" charset="2"/>
              </a:rPr>
              <a:t>jual beli barang/jasa untuk </a:t>
            </a:r>
            <a:r>
              <a:rPr lang="en-US" sz="3200" dirty="0" err="1">
                <a:latin typeface="Arial Rounded MT Bold" panose="020F0704030504030204" pitchFamily="34" charset="0"/>
                <a:sym typeface="Wingdings" pitchFamily="2" charset="2"/>
              </a:rPr>
              <a:t>tujuan</a:t>
            </a:r>
            <a:r>
              <a:rPr lang="en-US" sz="3200" dirty="0">
                <a:latin typeface="Arial Rounded MT Bold" panose="020F0704030504030204" pitchFamily="34" charset="0"/>
                <a:sym typeface="Wingdings" pitchFamily="2" charset="2"/>
              </a:rPr>
              <a:t> </a:t>
            </a:r>
            <a:r>
              <a:rPr lang="en-US" sz="3200" dirty="0" err="1">
                <a:latin typeface="Arial Rounded MT Bold" panose="020F0704030504030204" pitchFamily="34" charset="0"/>
                <a:sym typeface="Wingdings" pitchFamily="2" charset="2"/>
              </a:rPr>
              <a:t>kesejahteraan</a:t>
            </a:r>
            <a:r>
              <a:rPr lang="id-ID" sz="3200" dirty="0">
                <a:latin typeface="Arial Rounded MT Bold" panose="020F0704030504030204" pitchFamily="34" charset="0"/>
                <a:sym typeface="Wingdings" pitchFamily="2" charset="2"/>
              </a:rPr>
              <a:t>.</a:t>
            </a:r>
            <a:endParaRPr lang="id-ID" sz="3200" dirty="0">
              <a:latin typeface="Arial Rounded MT Bold" panose="020F0704030504030204" pitchFamily="34" charset="0"/>
            </a:endParaRP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id-ID" sz="3200" dirty="0">
                <a:latin typeface="Arial Rounded MT Bold" panose="020F0704030504030204" pitchFamily="34" charset="0"/>
              </a:rPr>
              <a:t>Masyarakat tidak bisa meraih kesejahteraan, mendapatkan penghasilan, memenuhi kebutuhan, tanpa </a:t>
            </a:r>
            <a:r>
              <a:rPr lang="en-US" sz="3200" dirty="0" err="1">
                <a:latin typeface="Arial Rounded MT Bold" panose="020F0704030504030204" pitchFamily="34" charset="0"/>
              </a:rPr>
              <a:t>melakukan</a:t>
            </a:r>
            <a:r>
              <a:rPr lang="en-US" sz="3200" dirty="0">
                <a:latin typeface="Arial Rounded MT Bold" panose="020F0704030504030204" pitchFamily="34" charset="0"/>
              </a:rPr>
              <a:t> </a:t>
            </a:r>
            <a:r>
              <a:rPr lang="id-ID" sz="3200" dirty="0">
                <a:latin typeface="Arial Rounded MT Bold" panose="020F0704030504030204" pitchFamily="34" charset="0"/>
              </a:rPr>
              <a:t>bisnis</a:t>
            </a:r>
            <a:r>
              <a:rPr lang="en-US" sz="3200" dirty="0">
                <a:latin typeface="Arial Rounded MT Bold" panose="020F0704030504030204" pitchFamily="34" charset="0"/>
              </a:rPr>
              <a:t> (</a:t>
            </a:r>
            <a:r>
              <a:rPr lang="en-US" sz="3200" dirty="0" err="1">
                <a:latin typeface="Arial Rounded MT Bold" panose="020F0704030504030204" pitchFamily="34" charset="0"/>
              </a:rPr>
              <a:t>jual</a:t>
            </a:r>
            <a:r>
              <a:rPr lang="en-US" sz="3200" dirty="0">
                <a:latin typeface="Arial Rounded MT Bold" panose="020F0704030504030204" pitchFamily="34" charset="0"/>
              </a:rPr>
              <a:t> </a:t>
            </a:r>
            <a:r>
              <a:rPr lang="en-US" sz="3200" dirty="0" err="1">
                <a:latin typeface="Arial Rounded MT Bold" panose="020F0704030504030204" pitchFamily="34" charset="0"/>
              </a:rPr>
              <a:t>beli</a:t>
            </a:r>
            <a:r>
              <a:rPr lang="en-US" sz="3200" dirty="0">
                <a:latin typeface="Arial Rounded MT Bold" panose="020F0704030504030204" pitchFamily="34" charset="0"/>
              </a:rPr>
              <a:t> </a:t>
            </a:r>
            <a:r>
              <a:rPr lang="en-US" sz="3200" dirty="0" err="1">
                <a:latin typeface="Arial Rounded MT Bold" panose="020F0704030504030204" pitchFamily="34" charset="0"/>
              </a:rPr>
              <a:t>barang</a:t>
            </a:r>
            <a:r>
              <a:rPr lang="en-US" sz="3200" dirty="0">
                <a:latin typeface="Arial Rounded MT Bold" panose="020F0704030504030204" pitchFamily="34" charset="0"/>
              </a:rPr>
              <a:t> </a:t>
            </a:r>
            <a:r>
              <a:rPr lang="en-US" sz="3200" dirty="0" err="1">
                <a:latin typeface="Arial Rounded MT Bold" panose="020F0704030504030204" pitchFamily="34" charset="0"/>
              </a:rPr>
              <a:t>atau</a:t>
            </a:r>
            <a:r>
              <a:rPr lang="en-US" sz="3200" dirty="0">
                <a:latin typeface="Arial Rounded MT Bold" panose="020F0704030504030204" pitchFamily="34" charset="0"/>
              </a:rPr>
              <a:t> </a:t>
            </a:r>
            <a:r>
              <a:rPr lang="en-US" sz="3200" dirty="0" err="1">
                <a:latin typeface="Arial Rounded MT Bold" panose="020F0704030504030204" pitchFamily="34" charset="0"/>
              </a:rPr>
              <a:t>jasa</a:t>
            </a:r>
            <a:r>
              <a:rPr lang="en-US" sz="3200" dirty="0">
                <a:latin typeface="Arial Rounded MT Bold" panose="020F0704030504030204" pitchFamily="34" charset="0"/>
              </a:rPr>
              <a:t>)</a:t>
            </a:r>
            <a:endParaRPr lang="id-ID" sz="3200" dirty="0">
              <a:latin typeface="Arial Rounded MT Bold" panose="020F0704030504030204" pitchFamily="34" charset="0"/>
            </a:endParaRP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0"/>
              </a:rPr>
              <a:t>B</a:t>
            </a:r>
            <a:r>
              <a:rPr lang="id-ID" sz="3200" dirty="0">
                <a:latin typeface="Arial Rounded MT Bold" panose="020F0704030504030204" pitchFamily="34" charset="0"/>
              </a:rPr>
              <a:t>isnis membutuhkan masyarakat sebagai konsumen/mitra bisnis, begitu sebaliknya.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id-ID" sz="3200" dirty="0">
                <a:latin typeface="Arial Rounded MT Bold" panose="020F0704030504030204" pitchFamily="34" charset="0"/>
              </a:rPr>
              <a:t>Bisnis dan masyarakat adalah satu kesatuan yang tak terpisahkan, dan oleh karenanya harus </a:t>
            </a:r>
            <a:r>
              <a:rPr lang="en-US" sz="3200" dirty="0" err="1">
                <a:latin typeface="Arial Rounded MT Bold" panose="020F0704030504030204" pitchFamily="34" charset="0"/>
              </a:rPr>
              <a:t>terjadi</a:t>
            </a:r>
            <a:r>
              <a:rPr lang="en-US" sz="3200" dirty="0">
                <a:latin typeface="Arial Rounded MT Bold" panose="020F0704030504030204" pitchFamily="34" charset="0"/>
              </a:rPr>
              <a:t> </a:t>
            </a:r>
            <a:r>
              <a:rPr lang="en-US" sz="3200" dirty="0" err="1">
                <a:latin typeface="Arial Rounded MT Bold" panose="020F0704030504030204" pitchFamily="34" charset="0"/>
              </a:rPr>
              <a:t>simbiosis</a:t>
            </a:r>
            <a:r>
              <a:rPr lang="en-US" sz="3200" dirty="0">
                <a:latin typeface="Arial Rounded MT Bold" panose="020F0704030504030204" pitchFamily="34" charset="0"/>
              </a:rPr>
              <a:t> </a:t>
            </a:r>
            <a:r>
              <a:rPr lang="en-US" sz="3200" dirty="0" err="1">
                <a:latin typeface="Arial Rounded MT Bold" panose="020F0704030504030204" pitchFamily="34" charset="0"/>
              </a:rPr>
              <a:t>mutualis</a:t>
            </a:r>
            <a:r>
              <a:rPr lang="en-US" sz="3200" dirty="0">
                <a:latin typeface="Arial Rounded MT Bold" panose="020F0704030504030204" pitchFamily="34" charset="0"/>
              </a:rPr>
              <a:t>.</a:t>
            </a:r>
            <a:endParaRPr lang="id-ID" sz="3200" dirty="0">
              <a:latin typeface="Arial Rounded MT Bold" panose="020F07040305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A58F96-ABCF-4DB6-ADFE-B42672BBE2B3}"/>
              </a:ext>
            </a:extLst>
          </p:cNvPr>
          <p:cNvSpPr txBox="1"/>
          <p:nvPr/>
        </p:nvSpPr>
        <p:spPr>
          <a:xfrm>
            <a:off x="11148291" y="5934542"/>
            <a:ext cx="692727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Rounded MT Bold" panose="020F0704030504030204" pitchFamily="34" charset="0"/>
              </a:rPr>
              <a:t>21</a:t>
            </a:r>
            <a:endParaRPr lang="en-ID" sz="28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6518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58D70B8-D656-4634-B80E-583A78952BC8}"/>
              </a:ext>
            </a:extLst>
          </p:cNvPr>
          <p:cNvSpPr/>
          <p:nvPr/>
        </p:nvSpPr>
        <p:spPr>
          <a:xfrm>
            <a:off x="1311562" y="0"/>
            <a:ext cx="9568873" cy="4987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BISNIS VS MASYARAKAT</a:t>
            </a:r>
            <a:endParaRPr lang="en-ID" sz="36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5BD1884-31F6-4434-BFB2-6E62895B51C6}"/>
              </a:ext>
            </a:extLst>
          </p:cNvPr>
          <p:cNvSpPr txBox="1"/>
          <p:nvPr/>
        </p:nvSpPr>
        <p:spPr>
          <a:xfrm>
            <a:off x="1403927" y="1985963"/>
            <a:ext cx="971665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eaLnBrk="1" hangingPunct="1">
              <a:buNone/>
            </a:pPr>
            <a:r>
              <a:rPr lang="id-ID" sz="3200" b="1" dirty="0">
                <a:latin typeface="Arial Rounded MT Bold" panose="020F0704030504030204" pitchFamily="34" charset="0"/>
              </a:rPr>
              <a:t>Masyarakat bisa dalam posisi </a:t>
            </a:r>
            <a:r>
              <a:rPr lang="id-ID" sz="32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investor, kreditor, distributor, </a:t>
            </a:r>
            <a:r>
              <a:rPr lang="en-US" sz="3200" b="1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atau</a:t>
            </a:r>
            <a:r>
              <a:rPr lang="en-US" sz="32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r>
              <a:rPr lang="id-ID" sz="32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konsumen, </a:t>
            </a:r>
            <a:r>
              <a:rPr lang="id-ID" sz="3200" b="1" dirty="0">
                <a:latin typeface="Arial Rounded MT Bold" panose="020F0704030504030204" pitchFamily="34" charset="0"/>
              </a:rPr>
              <a:t>dengan </a:t>
            </a:r>
            <a:r>
              <a:rPr lang="en-US" sz="3200" b="1" dirty="0" err="1">
                <a:latin typeface="Arial Rounded MT Bold" panose="020F0704030504030204" pitchFamily="34" charset="0"/>
              </a:rPr>
              <a:t>tuntutan</a:t>
            </a:r>
            <a:r>
              <a:rPr lang="en-US" sz="3200" b="1" dirty="0">
                <a:latin typeface="Arial Rounded MT Bold" panose="020F0704030504030204" pitchFamily="34" charset="0"/>
              </a:rPr>
              <a:t> </a:t>
            </a:r>
            <a:r>
              <a:rPr lang="en-US" sz="3200" b="1" dirty="0" err="1">
                <a:latin typeface="Arial Rounded MT Bold" panose="020F0704030504030204" pitchFamily="34" charset="0"/>
              </a:rPr>
              <a:t>utama</a:t>
            </a:r>
            <a:r>
              <a:rPr lang="en-US" sz="3200" b="1" dirty="0">
                <a:latin typeface="Arial Rounded MT Bold" panose="020F0704030504030204" pitchFamily="34" charset="0"/>
              </a:rPr>
              <a:t> </a:t>
            </a:r>
            <a:r>
              <a:rPr lang="en-US" sz="3200" b="1" dirty="0" err="1">
                <a:latin typeface="Arial Rounded MT Bold" panose="020F0704030504030204" pitchFamily="34" charset="0"/>
              </a:rPr>
              <a:t>berupa</a:t>
            </a:r>
            <a:r>
              <a:rPr lang="en-US" sz="3200" b="1" dirty="0">
                <a:latin typeface="Arial Rounded MT Bold" panose="020F0704030504030204" pitchFamily="34" charset="0"/>
              </a:rPr>
              <a:t> </a:t>
            </a:r>
            <a:r>
              <a:rPr lang="en-US" sz="3200" b="1" dirty="0" err="1">
                <a:latin typeface="Arial Rounded MT Bold" panose="020F0704030504030204" pitchFamily="34" charset="0"/>
              </a:rPr>
              <a:t>pelestarian</a:t>
            </a:r>
            <a:r>
              <a:rPr lang="en-US" sz="3200" b="1" dirty="0">
                <a:latin typeface="Arial Rounded MT Bold" panose="020F0704030504030204" pitchFamily="34" charset="0"/>
              </a:rPr>
              <a:t> </a:t>
            </a:r>
            <a:r>
              <a:rPr lang="en-US" sz="3200" b="1" dirty="0" err="1">
                <a:latin typeface="Arial Rounded MT Bold" panose="020F0704030504030204" pitchFamily="34" charset="0"/>
              </a:rPr>
              <a:t>lingkungan</a:t>
            </a:r>
            <a:r>
              <a:rPr lang="en-US" sz="3200" b="1" dirty="0">
                <a:latin typeface="Arial Rounded MT Bold" panose="020F0704030504030204" pitchFamily="34" charset="0"/>
              </a:rPr>
              <a:t> </a:t>
            </a:r>
            <a:r>
              <a:rPr lang="en-US" sz="3200" b="1" dirty="0" err="1">
                <a:latin typeface="Arial Rounded MT Bold" panose="020F0704030504030204" pitchFamily="34" charset="0"/>
              </a:rPr>
              <a:t>hidup</a:t>
            </a:r>
            <a:r>
              <a:rPr lang="en-US" sz="3200" b="1" dirty="0">
                <a:latin typeface="Arial Rounded MT Bold" panose="020F0704030504030204" pitchFamily="34" charset="0"/>
              </a:rPr>
              <a:t> dan </a:t>
            </a:r>
            <a:r>
              <a:rPr lang="en-US" sz="3200" b="1" dirty="0" err="1">
                <a:latin typeface="Arial Rounded MT Bold" panose="020F0704030504030204" pitchFamily="34" charset="0"/>
              </a:rPr>
              <a:t>sanksi</a:t>
            </a:r>
            <a:r>
              <a:rPr lang="en-US" sz="3200" b="1" dirty="0">
                <a:latin typeface="Arial Rounded MT Bold" panose="020F0704030504030204" pitchFamily="34" charset="0"/>
              </a:rPr>
              <a:t> </a:t>
            </a:r>
            <a:r>
              <a:rPr lang="en-US" sz="3200" b="1" dirty="0" err="1">
                <a:latin typeface="Arial Rounded MT Bold" panose="020F0704030504030204" pitchFamily="34" charset="0"/>
              </a:rPr>
              <a:t>atau</a:t>
            </a:r>
            <a:r>
              <a:rPr lang="en-US" sz="3200" b="1" dirty="0">
                <a:latin typeface="Arial Rounded MT Bold" panose="020F0704030504030204" pitchFamily="34" charset="0"/>
              </a:rPr>
              <a:t>  </a:t>
            </a:r>
            <a:r>
              <a:rPr lang="en-US" sz="3200" b="1" dirty="0" err="1">
                <a:latin typeface="Arial Rounded MT Bold" panose="020F0704030504030204" pitchFamily="34" charset="0"/>
              </a:rPr>
              <a:t>denda</a:t>
            </a:r>
            <a:r>
              <a:rPr lang="en-US" sz="3200" b="1" dirty="0">
                <a:latin typeface="Arial Rounded MT Bold" panose="020F0704030504030204" pitchFamily="34" charset="0"/>
              </a:rPr>
              <a:t> </a:t>
            </a:r>
            <a:r>
              <a:rPr lang="en-US" sz="3200" b="1" dirty="0" err="1">
                <a:latin typeface="Arial Rounded MT Bold" panose="020F0704030504030204" pitchFamily="34" charset="0"/>
              </a:rPr>
              <a:t>terhadap</a:t>
            </a:r>
            <a:r>
              <a:rPr lang="en-US" sz="3200" b="1" dirty="0">
                <a:latin typeface="Arial Rounded MT Bold" panose="020F0704030504030204" pitchFamily="34" charset="0"/>
              </a:rPr>
              <a:t> </a:t>
            </a:r>
            <a:r>
              <a:rPr lang="en-US" sz="3200" b="1" dirty="0" err="1">
                <a:latin typeface="Arial Rounded MT Bold" panose="020F0704030504030204" pitchFamily="34" charset="0"/>
              </a:rPr>
              <a:t>pelanggaran</a:t>
            </a:r>
            <a:r>
              <a:rPr lang="en-US" sz="3200" b="1" dirty="0">
                <a:latin typeface="Arial Rounded MT Bold" panose="020F0704030504030204" pitchFamily="34" charset="0"/>
              </a:rPr>
              <a:t> </a:t>
            </a:r>
            <a:r>
              <a:rPr lang="en-US" sz="3200" b="1" dirty="0" err="1">
                <a:latin typeface="Arial Rounded MT Bold" panose="020F0704030504030204" pitchFamily="34" charset="0"/>
              </a:rPr>
              <a:t>pelestarian</a:t>
            </a:r>
            <a:r>
              <a:rPr lang="en-US" sz="3200" b="1" dirty="0">
                <a:latin typeface="Arial Rounded MT Bold" panose="020F0704030504030204" pitchFamily="34" charset="0"/>
              </a:rPr>
              <a:t> </a:t>
            </a:r>
            <a:r>
              <a:rPr lang="en-US" sz="3200" b="1" dirty="0" err="1">
                <a:latin typeface="Arial Rounded MT Bold" panose="020F0704030504030204" pitchFamily="34" charset="0"/>
              </a:rPr>
              <a:t>lingkungan</a:t>
            </a:r>
            <a:r>
              <a:rPr lang="en-US" sz="3200" b="1" dirty="0">
                <a:latin typeface="Arial Rounded MT Bold" panose="020F0704030504030204" pitchFamily="34" charset="0"/>
              </a:rPr>
              <a:t> </a:t>
            </a:r>
            <a:r>
              <a:rPr lang="en-US" sz="3200" b="1" dirty="0" err="1">
                <a:latin typeface="Arial Rounded MT Bold" panose="020F0704030504030204" pitchFamily="34" charset="0"/>
              </a:rPr>
              <a:t>hidup</a:t>
            </a:r>
            <a:r>
              <a:rPr lang="en-US" sz="3200" b="1" dirty="0">
                <a:latin typeface="Arial Rounded MT Bold" panose="020F0704030504030204" pitchFamily="34" charset="0"/>
              </a:rPr>
              <a:t>.</a:t>
            </a:r>
            <a:endParaRPr lang="id-ID" sz="3200" b="1" dirty="0">
              <a:latin typeface="Arial Rounded MT Bold" panose="020F07040305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D7D625-AD28-412F-8E98-4D8635101138}"/>
              </a:ext>
            </a:extLst>
          </p:cNvPr>
          <p:cNvSpPr txBox="1"/>
          <p:nvPr/>
        </p:nvSpPr>
        <p:spPr>
          <a:xfrm>
            <a:off x="11148291" y="5934542"/>
            <a:ext cx="692727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Rounded MT Bold" panose="020F0704030504030204" pitchFamily="34" charset="0"/>
              </a:rPr>
              <a:t>22</a:t>
            </a:r>
            <a:endParaRPr lang="en-ID" sz="28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6777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58D70B8-D656-4634-B80E-583A78952BC8}"/>
              </a:ext>
            </a:extLst>
          </p:cNvPr>
          <p:cNvSpPr/>
          <p:nvPr/>
        </p:nvSpPr>
        <p:spPr>
          <a:xfrm>
            <a:off x="1311562" y="0"/>
            <a:ext cx="9568873" cy="4987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MENGUATNYA TUNTUTAN ETIKA</a:t>
            </a:r>
            <a:endParaRPr lang="en-ID" sz="36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5BD1884-31F6-4434-BFB2-6E62895B51C6}"/>
              </a:ext>
            </a:extLst>
          </p:cNvPr>
          <p:cNvSpPr txBox="1"/>
          <p:nvPr/>
        </p:nvSpPr>
        <p:spPr>
          <a:xfrm>
            <a:off x="886687" y="812946"/>
            <a:ext cx="10649531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20725" indent="-720725" eaLnBrk="1" hangingPunct="1">
              <a:buFont typeface="+mj-lt"/>
              <a:buAutoNum type="arabicPeriod"/>
            </a:pPr>
            <a:r>
              <a:rPr lang="en-US" sz="3200" dirty="0">
                <a:latin typeface="Arial Rounded MT Bold" panose="020F0704030504030204" pitchFamily="34" charset="0"/>
              </a:rPr>
              <a:t>S</a:t>
            </a:r>
            <a:r>
              <a:rPr lang="id-ID" sz="3200" dirty="0">
                <a:latin typeface="Arial Rounded MT Bold" panose="020F0704030504030204" pitchFamily="34" charset="0"/>
              </a:rPr>
              <a:t>tandar pelestarian lingkungan </a:t>
            </a:r>
            <a:r>
              <a:rPr lang="en-US" sz="3200" dirty="0" err="1">
                <a:latin typeface="Arial Rounded MT Bold" panose="020F0704030504030204" pitchFamily="34" charset="0"/>
              </a:rPr>
              <a:t>semakin</a:t>
            </a:r>
            <a:r>
              <a:rPr lang="en-US" sz="3200" dirty="0">
                <a:latin typeface="Arial Rounded MT Bold" panose="020F0704030504030204" pitchFamily="34" charset="0"/>
              </a:rPr>
              <a:t> </a:t>
            </a:r>
            <a:r>
              <a:rPr lang="en-US" sz="3200" dirty="0" err="1">
                <a:latin typeface="Arial Rounded MT Bold" panose="020F0704030504030204" pitchFamily="34" charset="0"/>
              </a:rPr>
              <a:t>menguat</a:t>
            </a:r>
            <a:r>
              <a:rPr lang="en-US" sz="3200" dirty="0">
                <a:latin typeface="Arial Rounded MT Bold" panose="020F0704030504030204" pitchFamily="34" charset="0"/>
              </a:rPr>
              <a:t> pada level dunia</a:t>
            </a:r>
            <a:r>
              <a:rPr lang="id-ID" sz="3200" dirty="0">
                <a:latin typeface="Arial Rounded MT Bold" panose="020F0704030504030204" pitchFamily="34" charset="0"/>
              </a:rPr>
              <a:t>. </a:t>
            </a:r>
            <a:endParaRPr lang="en-US" sz="3200" dirty="0">
              <a:latin typeface="Arial Rounded MT Bold" panose="020F0704030504030204" pitchFamily="34" charset="0"/>
            </a:endParaRPr>
          </a:p>
          <a:p>
            <a:pPr marL="720725" indent="-720725" eaLnBrk="1" hangingPunct="1">
              <a:buFont typeface="+mj-lt"/>
              <a:buAutoNum type="arabicPeriod"/>
            </a:pPr>
            <a:r>
              <a:rPr lang="en-US" sz="3200" dirty="0">
                <a:latin typeface="Arial Rounded MT Bold" panose="020F0704030504030204" pitchFamily="34" charset="0"/>
              </a:rPr>
              <a:t>T</a:t>
            </a:r>
            <a:r>
              <a:rPr lang="id-ID" sz="3200" dirty="0">
                <a:latin typeface="Arial Rounded MT Bold" panose="020F0704030504030204" pitchFamily="34" charset="0"/>
              </a:rPr>
              <a:t>ingkat kesadaran pelestarian lingkungan</a:t>
            </a:r>
            <a:r>
              <a:rPr lang="en-US" sz="3200" dirty="0">
                <a:latin typeface="Arial Rounded MT Bold" panose="020F0704030504030204" pitchFamily="34" charset="0"/>
              </a:rPr>
              <a:t> </a:t>
            </a:r>
            <a:r>
              <a:rPr lang="en-US" sz="3200" dirty="0" err="1">
                <a:latin typeface="Arial Rounded MT Bold" panose="020F0704030504030204" pitchFamily="34" charset="0"/>
              </a:rPr>
              <a:t>semakin</a:t>
            </a:r>
            <a:r>
              <a:rPr lang="en-US" sz="3200" dirty="0">
                <a:latin typeface="Arial Rounded MT Bold" panose="020F0704030504030204" pitchFamily="34" charset="0"/>
              </a:rPr>
              <a:t> </a:t>
            </a:r>
            <a:r>
              <a:rPr lang="en-US" sz="3200" dirty="0" err="1">
                <a:latin typeface="Arial Rounded MT Bold" panose="020F0704030504030204" pitchFamily="34" charset="0"/>
              </a:rPr>
              <a:t>meluas</a:t>
            </a:r>
            <a:r>
              <a:rPr lang="en-US" sz="3200" dirty="0">
                <a:latin typeface="Arial Rounded MT Bold" panose="020F0704030504030204" pitchFamily="34" charset="0"/>
              </a:rPr>
              <a:t> dan </a:t>
            </a:r>
            <a:r>
              <a:rPr lang="en-US" sz="3200" dirty="0" err="1">
                <a:latin typeface="Arial Rounded MT Bold" panose="020F0704030504030204" pitchFamily="34" charset="0"/>
              </a:rPr>
              <a:t>menguat</a:t>
            </a:r>
            <a:r>
              <a:rPr lang="id-ID" sz="3200" dirty="0">
                <a:latin typeface="Arial Rounded MT Bold" panose="020F0704030504030204" pitchFamily="34" charset="0"/>
              </a:rPr>
              <a:t>.</a:t>
            </a:r>
          </a:p>
          <a:p>
            <a:pPr marL="720725" indent="-720725" eaLnBrk="1" hangingPunct="1">
              <a:buFont typeface="+mj-lt"/>
              <a:buAutoNum type="arabicPeriod"/>
            </a:pPr>
            <a:r>
              <a:rPr lang="en-US" sz="3200" dirty="0">
                <a:latin typeface="Arial Rounded MT Bold" panose="020F0704030504030204" pitchFamily="34" charset="0"/>
              </a:rPr>
              <a:t>ISO 14000 – </a:t>
            </a:r>
            <a:r>
              <a:rPr lang="id-ID" sz="3200" dirty="0">
                <a:latin typeface="Arial Rounded MT Bold" panose="020F0704030504030204" pitchFamily="34" charset="0"/>
              </a:rPr>
              <a:t>tentang standar pelestarian lingkungan.</a:t>
            </a:r>
          </a:p>
          <a:p>
            <a:pPr marL="720725" indent="-720725" eaLnBrk="1" hangingPunct="1">
              <a:buFont typeface="+mj-lt"/>
              <a:buAutoNum type="arabicPeriod"/>
            </a:pPr>
            <a:r>
              <a:rPr lang="en-US" sz="3200" dirty="0">
                <a:latin typeface="Arial Rounded MT Bold" panose="020F0704030504030204" pitchFamily="34" charset="0"/>
              </a:rPr>
              <a:t>ISO 14001</a:t>
            </a:r>
            <a:r>
              <a:rPr lang="id-ID" sz="3200" dirty="0">
                <a:latin typeface="Arial Rounded MT Bold" panose="020F0704030504030204" pitchFamily="34" charset="0"/>
              </a:rPr>
              <a:t> tentang:</a:t>
            </a:r>
            <a:endParaRPr lang="en-US" sz="3200" dirty="0">
              <a:latin typeface="Arial Rounded MT Bold" panose="020F0704030504030204" pitchFamily="34" charset="0"/>
            </a:endParaRPr>
          </a:p>
          <a:p>
            <a:pPr marL="982663" lvl="1" indent="-525463" algn="l" eaLnBrk="1" hangingPunct="1">
              <a:buFont typeface="Arial" pitchFamily="34" charset="0"/>
              <a:buChar char="•"/>
            </a:pPr>
            <a:r>
              <a:rPr lang="id-ID" sz="3200" dirty="0">
                <a:latin typeface="Arial Rounded MT Bold" panose="020F0704030504030204" pitchFamily="34" charset="0"/>
              </a:rPr>
              <a:t>Sertifikasi bisnis ramah lingkungan, yang telah diadopsi oleh ribuan perusahaan di dunia.</a:t>
            </a:r>
          </a:p>
          <a:p>
            <a:pPr marL="982663" lvl="1" indent="-525463" algn="l" eaLnBrk="1" hangingPunct="1">
              <a:buFont typeface="Arial" pitchFamily="34" charset="0"/>
              <a:buChar char="•"/>
            </a:pPr>
            <a:r>
              <a:rPr lang="id-ID" sz="3200" dirty="0">
                <a:latin typeface="Arial Rounded MT Bold" panose="020F0704030504030204" pitchFamily="34" charset="0"/>
              </a:rPr>
              <a:t>E</a:t>
            </a:r>
            <a:r>
              <a:rPr lang="en-US" sz="3200" dirty="0" err="1">
                <a:latin typeface="Arial Rounded MT Bold" panose="020F0704030504030204" pitchFamily="34" charset="0"/>
              </a:rPr>
              <a:t>nvironmental</a:t>
            </a:r>
            <a:r>
              <a:rPr lang="en-US" sz="3200" dirty="0">
                <a:latin typeface="Arial Rounded MT Bold" panose="020F0704030504030204" pitchFamily="34" charset="0"/>
              </a:rPr>
              <a:t> management system (EMS)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91E505-EEC8-4E03-B4A9-83767A806629}"/>
              </a:ext>
            </a:extLst>
          </p:cNvPr>
          <p:cNvSpPr txBox="1"/>
          <p:nvPr/>
        </p:nvSpPr>
        <p:spPr>
          <a:xfrm>
            <a:off x="11148291" y="5934542"/>
            <a:ext cx="692727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Rounded MT Bold" panose="020F0704030504030204" pitchFamily="34" charset="0"/>
              </a:rPr>
              <a:t>23</a:t>
            </a:r>
            <a:endParaRPr lang="en-ID" sz="28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7189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58D70B8-D656-4634-B80E-583A78952BC8}"/>
              </a:ext>
            </a:extLst>
          </p:cNvPr>
          <p:cNvSpPr/>
          <p:nvPr/>
        </p:nvSpPr>
        <p:spPr>
          <a:xfrm>
            <a:off x="1311562" y="0"/>
            <a:ext cx="9568873" cy="4987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MENGUATNYA TUNTUTAN ETIKA</a:t>
            </a:r>
            <a:endParaRPr lang="en-ID" sz="36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5BD1884-31F6-4434-BFB2-6E62895B51C6}"/>
              </a:ext>
            </a:extLst>
          </p:cNvPr>
          <p:cNvSpPr txBox="1"/>
          <p:nvPr/>
        </p:nvSpPr>
        <p:spPr>
          <a:xfrm>
            <a:off x="942105" y="1006910"/>
            <a:ext cx="10649531" cy="2831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indent="-685800">
              <a:buFont typeface="+mj-lt"/>
              <a:buAutoNum type="arabicPeriod" startAt="5"/>
            </a:pPr>
            <a:r>
              <a:rPr lang="id-ID" sz="3200" dirty="0">
                <a:latin typeface="Arial Rounded MT Bold" panose="020F0704030504030204" pitchFamily="34" charset="0"/>
              </a:rPr>
              <a:t>Pegawai, konsumen, pemerintah, dan masyarakat  tidak menyukai </a:t>
            </a:r>
            <a:r>
              <a:rPr lang="en-US" sz="3200" dirty="0" err="1">
                <a:latin typeface="Arial Rounded MT Bold" panose="020F0704030504030204" pitchFamily="34" charset="0"/>
              </a:rPr>
              <a:t>bisnis</a:t>
            </a:r>
            <a:r>
              <a:rPr lang="id-ID" sz="3200" dirty="0">
                <a:latin typeface="Arial Rounded MT Bold" panose="020F0704030504030204" pitchFamily="34" charset="0"/>
              </a:rPr>
              <a:t> yang merusak lingkungan</a:t>
            </a:r>
            <a:r>
              <a:rPr lang="en-US" sz="3200" dirty="0">
                <a:latin typeface="Arial Rounded MT Bold" panose="020F0704030504030204" pitchFamily="34" charset="0"/>
              </a:rPr>
              <a:t> dan</a:t>
            </a:r>
            <a:r>
              <a:rPr lang="id-ID" sz="3200" dirty="0">
                <a:latin typeface="Arial Rounded MT Bold" panose="020F0704030504030204" pitchFamily="34" charset="0"/>
              </a:rPr>
              <a:t> tidak memperhatikan aspek etika dan moral. </a:t>
            </a:r>
          </a:p>
          <a:p>
            <a:pPr marL="685800" indent="-685800">
              <a:buFont typeface="+mj-lt"/>
              <a:buAutoNum type="arabicPeriod" startAt="5"/>
            </a:pPr>
            <a:r>
              <a:rPr lang="id-ID" sz="3200" dirty="0">
                <a:latin typeface="Arial Rounded MT Bold" panose="020F0704030504030204" pitchFamily="34" charset="0"/>
              </a:rPr>
              <a:t>Eksistensi </a:t>
            </a:r>
            <a:r>
              <a:rPr lang="en-US" sz="3200" dirty="0" err="1">
                <a:latin typeface="Arial Rounded MT Bold" panose="020F0704030504030204" pitchFamily="34" charset="0"/>
              </a:rPr>
              <a:t>bisnis</a:t>
            </a:r>
            <a:r>
              <a:rPr lang="id-ID" sz="3200" dirty="0">
                <a:latin typeface="Arial Rounded MT Bold" panose="020F0704030504030204" pitchFamily="34" charset="0"/>
              </a:rPr>
              <a:t> sangat dipengaruhi oleh keberterimaan dalam lingkungan/masyarakat.</a:t>
            </a:r>
          </a:p>
          <a:p>
            <a:pPr marL="720725" indent="-720725" eaLnBrk="1" hangingPunct="1">
              <a:buFont typeface="+mj-lt"/>
              <a:buAutoNum type="arabicPeriod" startAt="5"/>
            </a:pP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379445-0A59-4523-A224-0C12256D5835}"/>
              </a:ext>
            </a:extLst>
          </p:cNvPr>
          <p:cNvSpPr txBox="1"/>
          <p:nvPr/>
        </p:nvSpPr>
        <p:spPr>
          <a:xfrm>
            <a:off x="11148291" y="5934542"/>
            <a:ext cx="692727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Rounded MT Bold" panose="020F0704030504030204" pitchFamily="34" charset="0"/>
              </a:rPr>
              <a:t>24</a:t>
            </a:r>
            <a:endParaRPr lang="en-ID" sz="28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1650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58D70B8-D656-4634-B80E-583A78952BC8}"/>
              </a:ext>
            </a:extLst>
          </p:cNvPr>
          <p:cNvSpPr/>
          <p:nvPr/>
        </p:nvSpPr>
        <p:spPr>
          <a:xfrm>
            <a:off x="1311562" y="0"/>
            <a:ext cx="9568873" cy="4987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DAMPAK ETIKA TERHADAP BISNIS</a:t>
            </a:r>
            <a:endParaRPr lang="en-ID" sz="36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5BD1884-31F6-4434-BFB2-6E62895B51C6}"/>
              </a:ext>
            </a:extLst>
          </p:cNvPr>
          <p:cNvSpPr txBox="1"/>
          <p:nvPr/>
        </p:nvSpPr>
        <p:spPr>
          <a:xfrm>
            <a:off x="877450" y="794473"/>
            <a:ext cx="10649531" cy="529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indent="-742950">
              <a:spcBef>
                <a:spcPts val="0"/>
              </a:spcBef>
              <a:buFont typeface="+mj-lt"/>
              <a:buAutoNum type="arabicPeriod"/>
            </a:pPr>
            <a:r>
              <a:rPr lang="en-US" sz="3200" b="1" dirty="0">
                <a:latin typeface="Arial Rounded MT Bold" panose="020F0704030504030204" pitchFamily="34" charset="0"/>
              </a:rPr>
              <a:t>Better ethical climate</a:t>
            </a:r>
            <a:r>
              <a:rPr lang="id-ID" sz="3200" dirty="0">
                <a:latin typeface="Arial Rounded MT Bold" panose="020F0704030504030204" pitchFamily="34" charset="0"/>
              </a:rPr>
              <a:t> – budaya etika </a:t>
            </a:r>
            <a:r>
              <a:rPr lang="en-US" sz="3200" dirty="0" err="1">
                <a:latin typeface="Arial Rounded MT Bold" panose="020F0704030504030204" pitchFamily="34" charset="0"/>
              </a:rPr>
              <a:t>menjadi</a:t>
            </a:r>
            <a:r>
              <a:rPr lang="en-US" sz="3200" dirty="0">
                <a:latin typeface="Arial Rounded MT Bold" panose="020F0704030504030204" pitchFamily="34" charset="0"/>
              </a:rPr>
              <a:t> </a:t>
            </a:r>
            <a:r>
              <a:rPr lang="id-ID" sz="3200" dirty="0">
                <a:latin typeface="Arial Rounded MT Bold" panose="020F0704030504030204" pitchFamily="34" charset="0"/>
              </a:rPr>
              <a:t>lebih baik.</a:t>
            </a:r>
            <a:endParaRPr lang="en-US" sz="3200" dirty="0">
              <a:latin typeface="Arial Rounded MT Bold" panose="020F0704030504030204" pitchFamily="34" charset="0"/>
            </a:endParaRPr>
          </a:p>
          <a:p>
            <a:pPr marL="742950" indent="-742950">
              <a:spcBef>
                <a:spcPts val="0"/>
              </a:spcBef>
              <a:buFont typeface="+mj-lt"/>
              <a:buAutoNum type="arabicPeriod"/>
            </a:pPr>
            <a:r>
              <a:rPr lang="en-US" sz="3200" b="1" dirty="0">
                <a:latin typeface="Arial Rounded MT Bold" panose="020F0704030504030204" pitchFamily="34" charset="0"/>
              </a:rPr>
              <a:t>Employee commitment and trust</a:t>
            </a:r>
            <a:r>
              <a:rPr lang="id-ID" sz="3200" dirty="0">
                <a:latin typeface="Arial Rounded MT Bold" panose="020F0704030504030204" pitchFamily="34" charset="0"/>
              </a:rPr>
              <a:t> – </a:t>
            </a:r>
            <a:r>
              <a:rPr lang="en-US" sz="3200" dirty="0" err="1">
                <a:latin typeface="Arial Rounded MT Bold" panose="020F0704030504030204" pitchFamily="34" charset="0"/>
              </a:rPr>
              <a:t>menguatkan</a:t>
            </a:r>
            <a:r>
              <a:rPr lang="en-US" sz="3200" dirty="0">
                <a:latin typeface="Arial Rounded MT Bold" panose="020F0704030504030204" pitchFamily="34" charset="0"/>
              </a:rPr>
              <a:t> </a:t>
            </a:r>
            <a:r>
              <a:rPr lang="id-ID" sz="3200" dirty="0">
                <a:latin typeface="Arial Rounded MT Bold" panose="020F0704030504030204" pitchFamily="34" charset="0"/>
              </a:rPr>
              <a:t>komitmen dan kepercayaan pegawai.</a:t>
            </a:r>
            <a:endParaRPr lang="en-US" sz="3200" dirty="0">
              <a:latin typeface="Arial Rounded MT Bold" panose="020F0704030504030204" pitchFamily="34" charset="0"/>
            </a:endParaRPr>
          </a:p>
          <a:p>
            <a:pPr marL="742950" indent="-742950">
              <a:spcBef>
                <a:spcPts val="0"/>
              </a:spcBef>
              <a:buFont typeface="+mj-lt"/>
              <a:buAutoNum type="arabicPeriod"/>
            </a:pPr>
            <a:r>
              <a:rPr lang="en-US" sz="3200" b="1" dirty="0">
                <a:latin typeface="Arial Rounded MT Bold" panose="020F0704030504030204" pitchFamily="34" charset="0"/>
              </a:rPr>
              <a:t>Investor loyalty and trust</a:t>
            </a:r>
            <a:r>
              <a:rPr lang="id-ID" sz="3200" dirty="0">
                <a:latin typeface="Arial Rounded MT Bold" panose="020F0704030504030204" pitchFamily="34" charset="0"/>
              </a:rPr>
              <a:t> – </a:t>
            </a:r>
            <a:r>
              <a:rPr lang="en-US" sz="3200" dirty="0" err="1">
                <a:latin typeface="Arial Rounded MT Bold" panose="020F0704030504030204" pitchFamily="34" charset="0"/>
              </a:rPr>
              <a:t>menguatkan</a:t>
            </a:r>
            <a:r>
              <a:rPr lang="en-US" sz="3200" dirty="0">
                <a:latin typeface="Arial Rounded MT Bold" panose="020F0704030504030204" pitchFamily="34" charset="0"/>
              </a:rPr>
              <a:t> </a:t>
            </a:r>
            <a:r>
              <a:rPr lang="id-ID" sz="3200" dirty="0">
                <a:latin typeface="Arial Rounded MT Bold" panose="020F0704030504030204" pitchFamily="34" charset="0"/>
              </a:rPr>
              <a:t>loyalitas dan kepercayaan investor.</a:t>
            </a:r>
            <a:endParaRPr lang="en-US" sz="3200" dirty="0">
              <a:latin typeface="Arial Rounded MT Bold" panose="020F0704030504030204" pitchFamily="34" charset="0"/>
            </a:endParaRPr>
          </a:p>
          <a:p>
            <a:pPr marL="742950" indent="-742950">
              <a:spcBef>
                <a:spcPts val="0"/>
              </a:spcBef>
              <a:buFont typeface="+mj-lt"/>
              <a:buAutoNum type="arabicPeriod"/>
            </a:pPr>
            <a:r>
              <a:rPr lang="en-US" sz="3200" b="1" dirty="0">
                <a:latin typeface="Arial Rounded MT Bold" panose="020F0704030504030204" pitchFamily="34" charset="0"/>
              </a:rPr>
              <a:t>Customer satisfaction and trust</a:t>
            </a:r>
            <a:r>
              <a:rPr lang="id-ID" sz="3200" dirty="0">
                <a:latin typeface="Arial Rounded MT Bold" panose="020F0704030504030204" pitchFamily="34" charset="0"/>
              </a:rPr>
              <a:t> – </a:t>
            </a:r>
            <a:r>
              <a:rPr lang="en-US" sz="3200" dirty="0" err="1">
                <a:latin typeface="Arial Rounded MT Bold" panose="020F0704030504030204" pitchFamily="34" charset="0"/>
              </a:rPr>
              <a:t>menguatkan</a:t>
            </a:r>
            <a:r>
              <a:rPr lang="en-US" sz="3200" dirty="0">
                <a:latin typeface="Arial Rounded MT Bold" panose="020F0704030504030204" pitchFamily="34" charset="0"/>
              </a:rPr>
              <a:t> </a:t>
            </a:r>
            <a:r>
              <a:rPr lang="id-ID" sz="3200" dirty="0">
                <a:latin typeface="Arial Rounded MT Bold" panose="020F0704030504030204" pitchFamily="34" charset="0"/>
              </a:rPr>
              <a:t>kepuasan dan kepercayaan konsumen.</a:t>
            </a:r>
            <a:endParaRPr lang="en-US" sz="3200" dirty="0">
              <a:latin typeface="Arial Rounded MT Bold" panose="020F0704030504030204" pitchFamily="34" charset="0"/>
            </a:endParaRPr>
          </a:p>
          <a:p>
            <a:pPr marL="742950" indent="-742950">
              <a:spcBef>
                <a:spcPts val="0"/>
              </a:spcBef>
              <a:buFont typeface="+mj-lt"/>
              <a:buAutoNum type="arabicPeriod"/>
            </a:pPr>
            <a:r>
              <a:rPr lang="en-US" sz="3200" b="1" dirty="0">
                <a:latin typeface="Arial Rounded MT Bold" panose="020F0704030504030204" pitchFamily="34" charset="0"/>
              </a:rPr>
              <a:t>Long term profits</a:t>
            </a:r>
            <a:r>
              <a:rPr lang="id-ID" sz="3200" dirty="0">
                <a:latin typeface="Arial Rounded MT Bold" panose="020F0704030504030204" pitchFamily="34" charset="0"/>
              </a:rPr>
              <a:t> – </a:t>
            </a:r>
            <a:r>
              <a:rPr lang="en-US" sz="3200" dirty="0" err="1">
                <a:latin typeface="Arial Rounded MT Bold" panose="020F0704030504030204" pitchFamily="34" charset="0"/>
              </a:rPr>
              <a:t>meningkatkan</a:t>
            </a:r>
            <a:r>
              <a:rPr lang="en-US" sz="3200" dirty="0">
                <a:latin typeface="Arial Rounded MT Bold" panose="020F0704030504030204" pitchFamily="34" charset="0"/>
              </a:rPr>
              <a:t> </a:t>
            </a:r>
            <a:r>
              <a:rPr lang="en-US" sz="3200" dirty="0" err="1">
                <a:latin typeface="Arial Rounded MT Bold" panose="020F0704030504030204" pitchFamily="34" charset="0"/>
              </a:rPr>
              <a:t>potensi</a:t>
            </a:r>
            <a:r>
              <a:rPr lang="en-US" sz="3200" dirty="0">
                <a:latin typeface="Arial Rounded MT Bold" panose="020F0704030504030204" pitchFamily="34" charset="0"/>
              </a:rPr>
              <a:t> </a:t>
            </a:r>
            <a:r>
              <a:rPr lang="id-ID" sz="3200" dirty="0">
                <a:latin typeface="Arial Rounded MT Bold" panose="020F0704030504030204" pitchFamily="34" charset="0"/>
              </a:rPr>
              <a:t>keuntungan jangka panjang</a:t>
            </a:r>
            <a:endParaRPr lang="en-US" sz="3200" dirty="0">
              <a:latin typeface="Arial Rounded MT Bold" panose="020F0704030504030204" pitchFamily="34" charset="0"/>
            </a:endParaRPr>
          </a:p>
          <a:p>
            <a:pPr marL="720725" indent="-720725" eaLnBrk="1" hangingPunct="1">
              <a:buFont typeface="+mj-lt"/>
              <a:buAutoNum type="arabicPeriod" startAt="5"/>
            </a:pP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D07EEC-A225-467B-8415-EDEC47201F9B}"/>
              </a:ext>
            </a:extLst>
          </p:cNvPr>
          <p:cNvSpPr txBox="1"/>
          <p:nvPr/>
        </p:nvSpPr>
        <p:spPr>
          <a:xfrm>
            <a:off x="11148291" y="5934542"/>
            <a:ext cx="692727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Rounded MT Bold" panose="020F0704030504030204" pitchFamily="34" charset="0"/>
              </a:rPr>
              <a:t>25</a:t>
            </a:r>
            <a:endParaRPr lang="en-ID" sz="28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0963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58D70B8-D656-4634-B80E-583A78952BC8}"/>
              </a:ext>
            </a:extLst>
          </p:cNvPr>
          <p:cNvSpPr/>
          <p:nvPr/>
        </p:nvSpPr>
        <p:spPr>
          <a:xfrm>
            <a:off x="1311562" y="0"/>
            <a:ext cx="9568873" cy="4987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DORONGAN PRAKTIK ETIKA</a:t>
            </a:r>
            <a:endParaRPr lang="en-ID" sz="36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5BD1884-31F6-4434-BFB2-6E62895B51C6}"/>
              </a:ext>
            </a:extLst>
          </p:cNvPr>
          <p:cNvSpPr txBox="1"/>
          <p:nvPr/>
        </p:nvSpPr>
        <p:spPr>
          <a:xfrm>
            <a:off x="877450" y="794473"/>
            <a:ext cx="10418623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3275" indent="-803275" eaLnBrk="1" hangingPunct="1">
              <a:buFont typeface="+mj-lt"/>
              <a:buAutoNum type="arabicPeriod"/>
            </a:pPr>
            <a:r>
              <a:rPr lang="id-ID" sz="3600" dirty="0">
                <a:latin typeface="Arial Rounded MT Bold" panose="020F0704030504030204" pitchFamily="34" charset="0"/>
              </a:rPr>
              <a:t>Tuntutan konsumen (c</a:t>
            </a:r>
            <a:r>
              <a:rPr lang="en-US" sz="3600" dirty="0" err="1">
                <a:latin typeface="Arial Rounded MT Bold" panose="020F0704030504030204" pitchFamily="34" charset="0"/>
              </a:rPr>
              <a:t>onsumer</a:t>
            </a:r>
            <a:r>
              <a:rPr lang="en-US" sz="3600" dirty="0">
                <a:latin typeface="Arial Rounded MT Bold" panose="020F0704030504030204" pitchFamily="34" charset="0"/>
              </a:rPr>
              <a:t> demand</a:t>
            </a:r>
            <a:r>
              <a:rPr lang="id-ID" sz="3600" dirty="0">
                <a:latin typeface="Arial Rounded MT Bold" panose="020F0704030504030204" pitchFamily="34" charset="0"/>
              </a:rPr>
              <a:t>)</a:t>
            </a:r>
            <a:endParaRPr lang="en-US" sz="3600" dirty="0">
              <a:latin typeface="Arial Rounded MT Bold" panose="020F0704030504030204" pitchFamily="34" charset="0"/>
            </a:endParaRPr>
          </a:p>
          <a:p>
            <a:pPr marL="803275" indent="-803275" eaLnBrk="1" hangingPunct="1">
              <a:buFont typeface="+mj-lt"/>
              <a:buAutoNum type="arabicPeriod"/>
            </a:pPr>
            <a:r>
              <a:rPr lang="id-ID" sz="3600" dirty="0">
                <a:latin typeface="Arial Rounded MT Bold" panose="020F0704030504030204" pitchFamily="34" charset="0"/>
              </a:rPr>
              <a:t>Opini publik (p</a:t>
            </a:r>
            <a:r>
              <a:rPr lang="en-US" sz="3600" dirty="0" err="1">
                <a:latin typeface="Arial Rounded MT Bold" panose="020F0704030504030204" pitchFamily="34" charset="0"/>
              </a:rPr>
              <a:t>ublic</a:t>
            </a:r>
            <a:r>
              <a:rPr lang="en-US" sz="3600" dirty="0">
                <a:latin typeface="Arial Rounded MT Bold" panose="020F0704030504030204" pitchFamily="34" charset="0"/>
              </a:rPr>
              <a:t> opinion</a:t>
            </a:r>
            <a:r>
              <a:rPr lang="id-ID" sz="3600" dirty="0">
                <a:latin typeface="Arial Rounded MT Bold" panose="020F0704030504030204" pitchFamily="34" charset="0"/>
              </a:rPr>
              <a:t>)</a:t>
            </a:r>
            <a:endParaRPr lang="en-US" sz="3600" dirty="0">
              <a:latin typeface="Arial Rounded MT Bold" panose="020F0704030504030204" pitchFamily="34" charset="0"/>
            </a:endParaRPr>
          </a:p>
          <a:p>
            <a:pPr marL="803275" indent="-803275" eaLnBrk="1" hangingPunct="1">
              <a:buFont typeface="+mj-lt"/>
              <a:buAutoNum type="arabicPeriod"/>
            </a:pPr>
            <a:r>
              <a:rPr lang="id-ID" sz="3600" dirty="0">
                <a:latin typeface="Arial Rounded MT Bold" panose="020F0704030504030204" pitchFamily="34" charset="0"/>
              </a:rPr>
              <a:t>Tuntuntan penggiat lingkungan hidup (e</a:t>
            </a:r>
            <a:r>
              <a:rPr lang="en-US" sz="3600" dirty="0" err="1">
                <a:latin typeface="Arial Rounded MT Bold" panose="020F0704030504030204" pitchFamily="34" charset="0"/>
              </a:rPr>
              <a:t>nvironmental</a:t>
            </a:r>
            <a:r>
              <a:rPr lang="en-US" sz="3600" dirty="0">
                <a:latin typeface="Arial Rounded MT Bold" panose="020F0704030504030204" pitchFamily="34" charset="0"/>
              </a:rPr>
              <a:t> advocacy groups</a:t>
            </a:r>
            <a:r>
              <a:rPr lang="id-ID" sz="3600" dirty="0">
                <a:latin typeface="Arial Rounded MT Bold" panose="020F0704030504030204" pitchFamily="34" charset="0"/>
              </a:rPr>
              <a:t>)</a:t>
            </a:r>
          </a:p>
          <a:p>
            <a:pPr marL="803275" indent="-803275" eaLnBrk="1" hangingPunct="1">
              <a:buFont typeface="+mj-lt"/>
              <a:buAutoNum type="arabicPeriod"/>
            </a:pPr>
            <a:r>
              <a:rPr lang="id-ID" sz="3600" dirty="0">
                <a:latin typeface="Arial Rounded MT Bold" panose="020F0704030504030204" pitchFamily="34" charset="0"/>
              </a:rPr>
              <a:t>Peraturan tentang lingkungan hidup (di US: f</a:t>
            </a:r>
            <a:r>
              <a:rPr lang="en-US" sz="3600" dirty="0" err="1">
                <a:latin typeface="Arial Rounded MT Bold" panose="020F0704030504030204" pitchFamily="34" charset="0"/>
              </a:rPr>
              <a:t>ederal</a:t>
            </a:r>
            <a:r>
              <a:rPr lang="en-US" sz="3600" dirty="0">
                <a:latin typeface="Arial Rounded MT Bold" panose="020F0704030504030204" pitchFamily="34" charset="0"/>
              </a:rPr>
              <a:t> and state environmental regulations</a:t>
            </a:r>
            <a:r>
              <a:rPr lang="id-ID" sz="3600" dirty="0">
                <a:latin typeface="Arial Rounded MT Bold" panose="020F0704030504030204" pitchFamily="34" charset="0"/>
              </a:rPr>
              <a:t>)</a:t>
            </a:r>
            <a:r>
              <a:rPr lang="en-US" sz="3600" dirty="0">
                <a:latin typeface="Arial Rounded MT Bold" panose="020F0704030504030204" pitchFamily="34" charset="0"/>
              </a:rPr>
              <a:t>.</a:t>
            </a:r>
          </a:p>
          <a:p>
            <a:pPr marL="803275" indent="-803275" eaLnBrk="1" hangingPunct="1">
              <a:buFont typeface="+mj-lt"/>
              <a:buAutoNum type="arabicPeriod"/>
            </a:pPr>
            <a:r>
              <a:rPr lang="en-US" sz="3600" dirty="0" err="1">
                <a:latin typeface="Arial Rounded MT Bold" panose="020F0704030504030204" pitchFamily="34" charset="0"/>
              </a:rPr>
              <a:t>Meningkatnya</a:t>
            </a:r>
            <a:r>
              <a:rPr lang="en-US" sz="3600" dirty="0">
                <a:latin typeface="Arial Rounded MT Bold" panose="020F0704030504030204" pitchFamily="34" charset="0"/>
              </a:rPr>
              <a:t> </a:t>
            </a:r>
            <a:r>
              <a:rPr lang="en-US" sz="3600" dirty="0" err="1">
                <a:latin typeface="Arial Rounded MT Bold" panose="020F0704030504030204" pitchFamily="34" charset="0"/>
              </a:rPr>
              <a:t>pelaporan</a:t>
            </a:r>
            <a:r>
              <a:rPr lang="en-US" sz="3600" dirty="0">
                <a:latin typeface="Arial Rounded MT Bold" panose="020F0704030504030204" pitchFamily="34" charset="0"/>
              </a:rPr>
              <a:t> </a:t>
            </a:r>
            <a:r>
              <a:rPr lang="en-US" sz="3600" dirty="0" err="1">
                <a:latin typeface="Arial Rounded MT Bold" panose="020F0704030504030204" pitchFamily="34" charset="0"/>
              </a:rPr>
              <a:t>praktik</a:t>
            </a:r>
            <a:r>
              <a:rPr lang="en-US" sz="3600" dirty="0">
                <a:latin typeface="Arial Rounded MT Bold" panose="020F0704030504030204" pitchFamily="34" charset="0"/>
              </a:rPr>
              <a:t> </a:t>
            </a:r>
            <a:r>
              <a:rPr lang="en-US" sz="3600" dirty="0" err="1">
                <a:latin typeface="Arial Rounded MT Bold" panose="020F0704030504030204" pitchFamily="34" charset="0"/>
              </a:rPr>
              <a:t>pelanggaran</a:t>
            </a:r>
            <a:r>
              <a:rPr lang="en-US" sz="3600" dirty="0">
                <a:latin typeface="Arial Rounded MT Bold" panose="020F0704030504030204" pitchFamily="34" charset="0"/>
              </a:rPr>
              <a:t> </a:t>
            </a:r>
            <a:r>
              <a:rPr lang="en-US" sz="3600" dirty="0" err="1">
                <a:latin typeface="Arial Rounded MT Bold" panose="020F0704030504030204" pitchFamily="34" charset="0"/>
              </a:rPr>
              <a:t>etika</a:t>
            </a:r>
            <a:r>
              <a:rPr lang="en-US" sz="3600" dirty="0">
                <a:latin typeface="Arial Rounded MT Bold" panose="020F0704030504030204" pitchFamily="34" charset="0"/>
              </a:rPr>
              <a:t> oleh </a:t>
            </a:r>
            <a:r>
              <a:rPr lang="en-US" sz="3600" dirty="0" err="1">
                <a:latin typeface="Arial Rounded MT Bold" panose="020F0704030504030204" pitchFamily="34" charset="0"/>
              </a:rPr>
              <a:t>profesi</a:t>
            </a:r>
            <a:r>
              <a:rPr lang="en-US" sz="3600" dirty="0">
                <a:latin typeface="Arial Rounded MT Bold" panose="020F0704030504030204" pitchFamily="34" charset="0"/>
              </a:rPr>
              <a:t> </a:t>
            </a:r>
            <a:r>
              <a:rPr lang="en-US" sz="3600" dirty="0" err="1">
                <a:latin typeface="Arial Rounded MT Bold" panose="020F0704030504030204" pitchFamily="34" charset="0"/>
              </a:rPr>
              <a:t>atau</a:t>
            </a:r>
            <a:r>
              <a:rPr lang="en-US" sz="3600" dirty="0">
                <a:latin typeface="Arial Rounded MT Bold" panose="020F0704030504030204" pitchFamily="34" charset="0"/>
              </a:rPr>
              <a:t> </a:t>
            </a:r>
            <a:r>
              <a:rPr lang="en-US" sz="3600" dirty="0" err="1">
                <a:latin typeface="Arial Rounded MT Bold" panose="020F0704030504030204" pitchFamily="34" charset="0"/>
              </a:rPr>
              <a:t>bisnis</a:t>
            </a:r>
            <a:r>
              <a:rPr lang="en-US" sz="3600" dirty="0">
                <a:latin typeface="Arial Rounded MT Bold" panose="020F0704030504030204" pitchFamily="34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FE6758-4386-4B82-8D69-0E3E2BC7207E}"/>
              </a:ext>
            </a:extLst>
          </p:cNvPr>
          <p:cNvSpPr txBox="1"/>
          <p:nvPr/>
        </p:nvSpPr>
        <p:spPr>
          <a:xfrm>
            <a:off x="11148291" y="5934542"/>
            <a:ext cx="692727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Rounded MT Bold" panose="020F0704030504030204" pitchFamily="34" charset="0"/>
              </a:rPr>
              <a:t>26</a:t>
            </a:r>
            <a:endParaRPr lang="en-ID" sz="28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9174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58D70B8-D656-4634-B80E-583A78952BC8}"/>
              </a:ext>
            </a:extLst>
          </p:cNvPr>
          <p:cNvSpPr/>
          <p:nvPr/>
        </p:nvSpPr>
        <p:spPr>
          <a:xfrm>
            <a:off x="1311562" y="0"/>
            <a:ext cx="9568873" cy="4987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TREND KESADARAN ETIKA</a:t>
            </a:r>
            <a:endParaRPr lang="en-ID" sz="36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0807369-B6C5-483B-B65A-F9A5A85A5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7244" y="840509"/>
            <a:ext cx="10249242" cy="5227781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A3634A7-2F88-478C-B834-868CAA0D04E1}"/>
              </a:ext>
            </a:extLst>
          </p:cNvPr>
          <p:cNvSpPr txBox="1"/>
          <p:nvPr/>
        </p:nvSpPr>
        <p:spPr>
          <a:xfrm>
            <a:off x="11148291" y="5934542"/>
            <a:ext cx="692727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Rounded MT Bold" panose="020F0704030504030204" pitchFamily="34" charset="0"/>
              </a:rPr>
              <a:t>27</a:t>
            </a:r>
            <a:endParaRPr lang="en-ID" sz="28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021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58D70B8-D656-4634-B80E-583A78952BC8}"/>
              </a:ext>
            </a:extLst>
          </p:cNvPr>
          <p:cNvSpPr/>
          <p:nvPr/>
        </p:nvSpPr>
        <p:spPr>
          <a:xfrm>
            <a:off x="1311562" y="0"/>
            <a:ext cx="9568873" cy="4987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HASIL INVESTIGASI PELANGGARAN ETIKA</a:t>
            </a:r>
            <a:endParaRPr lang="en-ID" sz="32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025755A7-709E-44E8-90B5-FC7700D47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6752" y="914401"/>
            <a:ext cx="10134568" cy="4886036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EF37460-B41E-4C4C-9468-9B2AB272EDAF}"/>
              </a:ext>
            </a:extLst>
          </p:cNvPr>
          <p:cNvSpPr txBox="1"/>
          <p:nvPr/>
        </p:nvSpPr>
        <p:spPr>
          <a:xfrm>
            <a:off x="11148291" y="5934542"/>
            <a:ext cx="692727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Rounded MT Bold" panose="020F0704030504030204" pitchFamily="34" charset="0"/>
              </a:rPr>
              <a:t>28</a:t>
            </a:r>
            <a:endParaRPr lang="en-ID" sz="28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34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DD2E73-1AE4-4529-8365-A5B05C305206}"/>
              </a:ext>
            </a:extLst>
          </p:cNvPr>
          <p:cNvSpPr txBox="1"/>
          <p:nvPr/>
        </p:nvSpPr>
        <p:spPr>
          <a:xfrm>
            <a:off x="11148291" y="5934542"/>
            <a:ext cx="692727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 Rounded MT Bold" panose="020F0704030504030204" pitchFamily="34" charset="0"/>
              </a:rPr>
              <a:t>2</a:t>
            </a:r>
            <a:endParaRPr lang="en-ID" dirty="0">
              <a:latin typeface="Arial Rounded MT Bold" panose="020F07040305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687A4F-F893-4C32-A40C-2165A87A9B7C}"/>
              </a:ext>
            </a:extLst>
          </p:cNvPr>
          <p:cNvSpPr txBox="1">
            <a:spLocks/>
          </p:cNvSpPr>
          <p:nvPr/>
        </p:nvSpPr>
        <p:spPr>
          <a:xfrm>
            <a:off x="951347" y="865947"/>
            <a:ext cx="10196944" cy="4777471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541338" indent="-541338"/>
            <a:r>
              <a:rPr lang="en-US" sz="3600" dirty="0" err="1">
                <a:latin typeface="Arial Rounded MT Bold" panose="020F0704030504030204" pitchFamily="34" charset="0"/>
              </a:rPr>
              <a:t>Membangun</a:t>
            </a:r>
            <a:r>
              <a:rPr lang="en-US" sz="3600" dirty="0">
                <a:latin typeface="Arial Rounded MT Bold" panose="020F07040305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kepercayaan</a:t>
            </a:r>
            <a:r>
              <a:rPr lang="en-US" sz="36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dan </a:t>
            </a:r>
            <a:r>
              <a:rPr lang="id-ID" sz="36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kepuasan</a:t>
            </a:r>
            <a:r>
              <a:rPr lang="id-ID" sz="3600" dirty="0">
                <a:latin typeface="Arial Rounded MT Bold" panose="020F0704030504030204" pitchFamily="34" charset="0"/>
              </a:rPr>
              <a:t> </a:t>
            </a:r>
            <a:r>
              <a:rPr lang="en-US" sz="3600" dirty="0">
                <a:latin typeface="Arial Rounded MT Bold" panose="020F0704030504030204" pitchFamily="34" charset="0"/>
              </a:rPr>
              <a:t>stakeholder,</a:t>
            </a:r>
            <a:r>
              <a:rPr lang="id-ID" sz="3600" dirty="0">
                <a:latin typeface="Arial Rounded MT Bold" panose="020F0704030504030204" pitchFamily="34" charset="0"/>
              </a:rPr>
              <a:t> yang semakin kritis terhadap kualitas </a:t>
            </a:r>
            <a:r>
              <a:rPr lang="id-ID" sz="36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pelayanan, keamanan produk, dan pelestarian lingkungan</a:t>
            </a:r>
            <a:r>
              <a:rPr lang="id-ID" sz="3600" dirty="0">
                <a:latin typeface="Arial Rounded MT Bold" panose="020F0704030504030204" pitchFamily="34" charset="0"/>
              </a:rPr>
              <a:t>.</a:t>
            </a:r>
          </a:p>
          <a:p>
            <a:pPr marL="541338" indent="-541338"/>
            <a:r>
              <a:rPr lang="en-US" sz="3600" dirty="0" err="1">
                <a:latin typeface="Arial Rounded MT Bold" panose="020F0704030504030204" pitchFamily="34" charset="0"/>
              </a:rPr>
              <a:t>Membangun</a:t>
            </a:r>
            <a:r>
              <a:rPr lang="en-US" sz="3600" dirty="0">
                <a:latin typeface="Arial Rounded MT Bold" panose="020F0704030504030204" pitchFamily="34" charset="0"/>
              </a:rPr>
              <a:t> </a:t>
            </a:r>
            <a:r>
              <a:rPr lang="en-US" sz="3600" dirty="0" err="1">
                <a:latin typeface="Arial Rounded MT Bold" panose="020F0704030504030204" pitchFamily="34" charset="0"/>
              </a:rPr>
              <a:t>keberterimaan</a:t>
            </a:r>
            <a:r>
              <a:rPr lang="en-US" sz="3600" dirty="0">
                <a:latin typeface="Arial Rounded MT Bold" panose="020F0704030504030204" pitchFamily="34" charset="0"/>
              </a:rPr>
              <a:t> </a:t>
            </a:r>
            <a:r>
              <a:rPr lang="en-US" sz="3600" dirty="0" err="1">
                <a:latin typeface="Arial Rounded MT Bold" panose="020F0704030504030204" pitchFamily="34" charset="0"/>
              </a:rPr>
              <a:t>bisnis</a:t>
            </a:r>
            <a:r>
              <a:rPr lang="en-US" sz="3600" dirty="0">
                <a:latin typeface="Arial Rounded MT Bold" panose="020F0704030504030204" pitchFamily="34" charset="0"/>
              </a:rPr>
              <a:t> </a:t>
            </a:r>
            <a:r>
              <a:rPr lang="en-US" sz="3600" dirty="0" err="1">
                <a:latin typeface="Arial Rounded MT Bold" panose="020F0704030504030204" pitchFamily="34" charset="0"/>
              </a:rPr>
              <a:t>atau</a:t>
            </a:r>
            <a:r>
              <a:rPr lang="en-US" sz="3600" dirty="0">
                <a:latin typeface="Arial Rounded MT Bold" panose="020F0704030504030204" pitchFamily="34" charset="0"/>
              </a:rPr>
              <a:t> </a:t>
            </a:r>
            <a:r>
              <a:rPr lang="en-US" sz="3600" dirty="0" err="1">
                <a:latin typeface="Arial Rounded MT Bold" panose="020F0704030504030204" pitchFamily="34" charset="0"/>
              </a:rPr>
              <a:t>profesi</a:t>
            </a:r>
            <a:r>
              <a:rPr lang="en-US" sz="3600" dirty="0">
                <a:latin typeface="Arial Rounded MT Bold" panose="020F0704030504030204" pitchFamily="34" charset="0"/>
              </a:rPr>
              <a:t> di </a:t>
            </a:r>
            <a:r>
              <a:rPr lang="en-US" sz="3600" dirty="0" err="1">
                <a:latin typeface="Arial Rounded MT Bold" panose="020F0704030504030204" pitchFamily="34" charset="0"/>
              </a:rPr>
              <a:t>mata</a:t>
            </a:r>
            <a:r>
              <a:rPr lang="en-US" sz="3600" dirty="0">
                <a:latin typeface="Arial Rounded MT Bold" panose="020F0704030504030204" pitchFamily="34" charset="0"/>
              </a:rPr>
              <a:t> stakeholder, </a:t>
            </a:r>
            <a:r>
              <a:rPr lang="en-US" sz="3600" dirty="0" err="1">
                <a:latin typeface="Arial Rounded MT Bold" panose="020F0704030504030204" pitchFamily="34" charset="0"/>
              </a:rPr>
              <a:t>untuk</a:t>
            </a:r>
            <a:r>
              <a:rPr lang="en-US" sz="3600" dirty="0">
                <a:latin typeface="Arial Rounded MT Bold" panose="020F0704030504030204" pitchFamily="34" charset="0"/>
              </a:rPr>
              <a:t> </a:t>
            </a:r>
            <a:r>
              <a:rPr lang="en-US" sz="3600" dirty="0" err="1">
                <a:latin typeface="Arial Rounded MT Bold" panose="020F0704030504030204" pitchFamily="34" charset="0"/>
              </a:rPr>
              <a:t>menjaga</a:t>
            </a:r>
            <a:r>
              <a:rPr lang="id-ID" sz="3600" dirty="0">
                <a:latin typeface="Arial Rounded MT Bold" panose="020F0704030504030204" pitchFamily="34" charset="0"/>
              </a:rPr>
              <a:t> keberlangsungan </a:t>
            </a:r>
            <a:r>
              <a:rPr lang="en-US" sz="3600" dirty="0" err="1">
                <a:latin typeface="Arial Rounded MT Bold" panose="020F0704030504030204" pitchFamily="34" charset="0"/>
              </a:rPr>
              <a:t>serta</a:t>
            </a:r>
            <a:r>
              <a:rPr lang="en-US" sz="3600" dirty="0">
                <a:latin typeface="Arial Rounded MT Bold" panose="020F0704030504030204" pitchFamily="34" charset="0"/>
              </a:rPr>
              <a:t> </a:t>
            </a:r>
            <a:r>
              <a:rPr lang="en-US" sz="3600" dirty="0" err="1">
                <a:latin typeface="Arial Rounded MT Bold" panose="020F0704030504030204" pitchFamily="34" charset="0"/>
              </a:rPr>
              <a:t>kesuksesan</a:t>
            </a:r>
            <a:r>
              <a:rPr lang="en-US" sz="3600" dirty="0">
                <a:latin typeface="Arial Rounded MT Bold" panose="020F0704030504030204" pitchFamily="34" charset="0"/>
              </a:rPr>
              <a:t> </a:t>
            </a:r>
            <a:r>
              <a:rPr lang="en-US" sz="3600" dirty="0" err="1">
                <a:latin typeface="Arial Rounded MT Bold" panose="020F0704030504030204" pitchFamily="34" charset="0"/>
              </a:rPr>
              <a:t>bisnis</a:t>
            </a:r>
            <a:r>
              <a:rPr lang="en-US" sz="3600" dirty="0">
                <a:latin typeface="Arial Rounded MT Bold" panose="020F0704030504030204" pitchFamily="34" charset="0"/>
              </a:rPr>
              <a:t> </a:t>
            </a:r>
            <a:r>
              <a:rPr lang="en-US" sz="3600" dirty="0" err="1">
                <a:latin typeface="Arial Rounded MT Bold" panose="020F0704030504030204" pitchFamily="34" charset="0"/>
              </a:rPr>
              <a:t>atau</a:t>
            </a:r>
            <a:r>
              <a:rPr lang="en-US" sz="3600" dirty="0">
                <a:latin typeface="Arial Rounded MT Bold" panose="020F0704030504030204" pitchFamily="34" charset="0"/>
              </a:rPr>
              <a:t> </a:t>
            </a:r>
            <a:r>
              <a:rPr lang="en-US" sz="3600" dirty="0" err="1">
                <a:latin typeface="Arial Rounded MT Bold" panose="020F0704030504030204" pitchFamily="34" charset="0"/>
              </a:rPr>
              <a:t>profesi</a:t>
            </a:r>
            <a:r>
              <a:rPr lang="id-ID" sz="3600" dirty="0">
                <a:latin typeface="Arial Rounded MT Bold" panose="020F0704030504030204" pitchFamily="34" charset="0"/>
              </a:rPr>
              <a:t>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B52902-9D63-4910-8C14-777326972C95}"/>
              </a:ext>
            </a:extLst>
          </p:cNvPr>
          <p:cNvSpPr/>
          <p:nvPr/>
        </p:nvSpPr>
        <p:spPr>
          <a:xfrm>
            <a:off x="1311562" y="0"/>
            <a:ext cx="9568873" cy="4987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PERAN STRATEGIS ETIKA</a:t>
            </a:r>
            <a:endParaRPr lang="en-ID" sz="36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7738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58D70B8-D656-4634-B80E-583A78952BC8}"/>
              </a:ext>
            </a:extLst>
          </p:cNvPr>
          <p:cNvSpPr/>
          <p:nvPr/>
        </p:nvSpPr>
        <p:spPr>
          <a:xfrm>
            <a:off x="1311562" y="0"/>
            <a:ext cx="9568873" cy="4987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ETIKA DALAM PROFESI AKUNTANSI</a:t>
            </a:r>
            <a:endParaRPr lang="en-ID" sz="32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AE8828-E6CF-473F-AC6F-1FA8D86C265B}"/>
              </a:ext>
            </a:extLst>
          </p:cNvPr>
          <p:cNvSpPr txBox="1"/>
          <p:nvPr/>
        </p:nvSpPr>
        <p:spPr>
          <a:xfrm>
            <a:off x="969818" y="856357"/>
            <a:ext cx="10252363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39738" indent="-439738" eaLnBrk="1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d-ID" sz="3200" dirty="0">
                <a:latin typeface="Arial Rounded MT Bold" panose="020F0704030504030204" pitchFamily="34" charset="0"/>
              </a:rPr>
              <a:t>Profesi akuntansi adalah sama dengan profesi lain, seperti kedokteran, hukum, teknik, dan seterusnya</a:t>
            </a:r>
            <a:r>
              <a:rPr lang="en-US" sz="3200" dirty="0">
                <a:latin typeface="Arial Rounded MT Bold" panose="020F0704030504030204" pitchFamily="34" charset="0"/>
              </a:rPr>
              <a:t>.</a:t>
            </a:r>
            <a:endParaRPr lang="id-ID" sz="3200" dirty="0">
              <a:latin typeface="Arial Rounded MT Bold" panose="020F0704030504030204" pitchFamily="34" charset="0"/>
            </a:endParaRPr>
          </a:p>
          <a:p>
            <a:pPr marL="439738" indent="-439738" eaLnBrk="1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d-ID" sz="3200" dirty="0">
                <a:latin typeface="Arial Rounded MT Bold" panose="020F0704030504030204" pitchFamily="34" charset="0"/>
              </a:rPr>
              <a:t>Mal praktik bidang akuntansi, bahkan risikonya </a:t>
            </a:r>
            <a:r>
              <a:rPr lang="en-US" sz="3200" dirty="0" err="1">
                <a:latin typeface="Arial Rounded MT Bold" panose="020F0704030504030204" pitchFamily="34" charset="0"/>
              </a:rPr>
              <a:t>bisa</a:t>
            </a:r>
            <a:r>
              <a:rPr lang="en-US" sz="3200" dirty="0">
                <a:latin typeface="Arial Rounded MT Bold" panose="020F0704030504030204" pitchFamily="34" charset="0"/>
              </a:rPr>
              <a:t> </a:t>
            </a:r>
            <a:r>
              <a:rPr lang="en-US" sz="3200" dirty="0" err="1">
                <a:latin typeface="Arial Rounded MT Bold" panose="020F0704030504030204" pitchFamily="34" charset="0"/>
              </a:rPr>
              <a:t>sangat</a:t>
            </a:r>
            <a:r>
              <a:rPr lang="en-US" sz="3200" dirty="0">
                <a:latin typeface="Arial Rounded MT Bold" panose="020F0704030504030204" pitchFamily="34" charset="0"/>
              </a:rPr>
              <a:t> </a:t>
            </a:r>
            <a:r>
              <a:rPr lang="en-US" sz="3200" dirty="0" err="1">
                <a:latin typeface="Arial Rounded MT Bold" panose="020F0704030504030204" pitchFamily="34" charset="0"/>
              </a:rPr>
              <a:t>luas</a:t>
            </a:r>
            <a:r>
              <a:rPr lang="en-US" sz="3200" dirty="0">
                <a:latin typeface="Arial Rounded MT Bold" panose="020F0704030504030204" pitchFamily="34" charset="0"/>
              </a:rPr>
              <a:t> dan </a:t>
            </a:r>
            <a:r>
              <a:rPr lang="en-US" sz="3200" dirty="0" err="1">
                <a:latin typeface="Arial Rounded MT Bold" panose="020F0704030504030204" pitchFamily="34" charset="0"/>
              </a:rPr>
              <a:t>dalam</a:t>
            </a:r>
            <a:r>
              <a:rPr lang="id-ID" sz="3200" dirty="0">
                <a:latin typeface="Arial Rounded MT Bold" panose="020F0704030504030204" pitchFamily="34" charset="0"/>
              </a:rPr>
              <a:t>. </a:t>
            </a:r>
          </a:p>
          <a:p>
            <a:pPr marL="439738" indent="-439738" eaLnBrk="1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d-ID" sz="3200" dirty="0">
                <a:latin typeface="Arial Rounded MT Bold" panose="020F0704030504030204" pitchFamily="34" charset="0"/>
              </a:rPr>
              <a:t>Mal praktik dokter </a:t>
            </a:r>
            <a:r>
              <a:rPr lang="en-US" sz="3200" dirty="0" err="1">
                <a:latin typeface="Arial Rounded MT Bold" panose="020F0704030504030204" pitchFamily="34" charset="0"/>
              </a:rPr>
              <a:t>kemungkinan</a:t>
            </a:r>
            <a:r>
              <a:rPr lang="id-ID" sz="3200" dirty="0">
                <a:latin typeface="Arial Rounded MT Bold" panose="020F0704030504030204" pitchFamily="34" charset="0"/>
              </a:rPr>
              <a:t> hanya membunuh satu orang,  tetapi mal praktik akuntansi bisa merontokkan organisasi, bahkan ekonomi nasional, dan bisa “membunuh” ribuan orang.</a:t>
            </a:r>
            <a:endParaRPr lang="en-US" sz="3200" dirty="0">
              <a:latin typeface="Arial Rounded MT Bold" panose="020F07040305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0E3FFC-59FB-4361-9A57-8C24A6DF0CE1}"/>
              </a:ext>
            </a:extLst>
          </p:cNvPr>
          <p:cNvSpPr txBox="1"/>
          <p:nvPr/>
        </p:nvSpPr>
        <p:spPr>
          <a:xfrm>
            <a:off x="11148291" y="5934542"/>
            <a:ext cx="692727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Rounded MT Bold" panose="020F0704030504030204" pitchFamily="34" charset="0"/>
              </a:rPr>
              <a:t>29</a:t>
            </a:r>
            <a:endParaRPr lang="en-ID" sz="28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7089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58D70B8-D656-4634-B80E-583A78952BC8}"/>
              </a:ext>
            </a:extLst>
          </p:cNvPr>
          <p:cNvSpPr/>
          <p:nvPr/>
        </p:nvSpPr>
        <p:spPr>
          <a:xfrm>
            <a:off x="1311562" y="0"/>
            <a:ext cx="9568873" cy="4987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PRINSIP DASAR ETIKA PROFESI AKUNTANSI</a:t>
            </a:r>
            <a:endParaRPr lang="en-ID" sz="32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AE8828-E6CF-473F-AC6F-1FA8D86C265B}"/>
              </a:ext>
            </a:extLst>
          </p:cNvPr>
          <p:cNvSpPr txBox="1"/>
          <p:nvPr/>
        </p:nvSpPr>
        <p:spPr>
          <a:xfrm>
            <a:off x="1062181" y="1890830"/>
            <a:ext cx="1025236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3275" indent="-803275">
              <a:buFont typeface="+mj-lt"/>
              <a:buAutoNum type="arabicPeriod"/>
            </a:pPr>
            <a:r>
              <a:rPr lang="en-US" sz="3200" dirty="0">
                <a:latin typeface="Arial Rounded MT Bold" panose="020F0704030504030204" pitchFamily="34" charset="0"/>
              </a:rPr>
              <a:t>I</a:t>
            </a:r>
            <a:r>
              <a:rPr lang="id-ID" sz="3200" dirty="0">
                <a:latin typeface="Arial Rounded MT Bold" panose="020F0704030504030204" pitchFamily="34" charset="0"/>
              </a:rPr>
              <a:t>ntegritas, kejujuran, dan profesionalisme.</a:t>
            </a:r>
          </a:p>
          <a:p>
            <a:pPr marL="803275" indent="-803275">
              <a:buFont typeface="+mj-lt"/>
              <a:buAutoNum type="arabicPeriod"/>
            </a:pPr>
            <a:r>
              <a:rPr lang="id-ID" sz="3200" dirty="0">
                <a:latin typeface="Arial Rounded MT Bold" panose="020F0704030504030204" pitchFamily="34" charset="0"/>
              </a:rPr>
              <a:t>Mengutamakan kepentingan publik.</a:t>
            </a:r>
          </a:p>
          <a:p>
            <a:pPr marL="803275" indent="-803275">
              <a:buFont typeface="+mj-lt"/>
              <a:buAutoNum type="arabicPeriod"/>
            </a:pPr>
            <a:r>
              <a:rPr lang="en-US" sz="3200" dirty="0">
                <a:latin typeface="Arial Rounded MT Bold" panose="020F0704030504030204" pitchFamily="34" charset="0"/>
              </a:rPr>
              <a:t>B</a:t>
            </a:r>
            <a:r>
              <a:rPr lang="id-ID" sz="3200" dirty="0">
                <a:latin typeface="Arial Rounded MT Bold" panose="020F0704030504030204" pitchFamily="34" charset="0"/>
              </a:rPr>
              <a:t>erpegang teguh pada standar, misalnya standar akuntansi keuangan, standar pengauditan, dan standar etika profesi.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712BB6-43B1-48F5-8056-CE6D89E48CD6}"/>
              </a:ext>
            </a:extLst>
          </p:cNvPr>
          <p:cNvSpPr txBox="1"/>
          <p:nvPr/>
        </p:nvSpPr>
        <p:spPr>
          <a:xfrm>
            <a:off x="11148291" y="5934542"/>
            <a:ext cx="692727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Rounded MT Bold" panose="020F0704030504030204" pitchFamily="34" charset="0"/>
              </a:rPr>
              <a:t>30</a:t>
            </a:r>
            <a:endParaRPr lang="en-ID" sz="28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2153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58D70B8-D656-4634-B80E-583A78952BC8}"/>
              </a:ext>
            </a:extLst>
          </p:cNvPr>
          <p:cNvSpPr/>
          <p:nvPr/>
        </p:nvSpPr>
        <p:spPr>
          <a:xfrm>
            <a:off x="1311562" y="0"/>
            <a:ext cx="9568873" cy="4987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PRINSIP DASAR ETIKA PROFESI AKUNTANSI</a:t>
            </a:r>
            <a:endParaRPr lang="en-ID" sz="32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AE8828-E6CF-473F-AC6F-1FA8D86C265B}"/>
              </a:ext>
            </a:extLst>
          </p:cNvPr>
          <p:cNvSpPr txBox="1"/>
          <p:nvPr/>
        </p:nvSpPr>
        <p:spPr>
          <a:xfrm>
            <a:off x="969816" y="1253522"/>
            <a:ext cx="10252363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d-ID" sz="3200" dirty="0">
                <a:latin typeface="Arial Rounded MT Bold" panose="020F0704030504030204" pitchFamily="34" charset="0"/>
              </a:rPr>
              <a:t>Kata </a:t>
            </a:r>
            <a:r>
              <a:rPr lang="id-ID" sz="3200" b="1" dirty="0">
                <a:latin typeface="Arial Rounded MT Bold" panose="020F0704030504030204" pitchFamily="34" charset="0"/>
              </a:rPr>
              <a:t>“mengutamakan kepentingan publik di atas kepentingan pribadi”</a:t>
            </a:r>
            <a:r>
              <a:rPr lang="id-ID" sz="3200" dirty="0">
                <a:latin typeface="Arial Rounded MT Bold" panose="020F0704030504030204" pitchFamily="34" charset="0"/>
              </a:rPr>
              <a:t> terkesan klise</a:t>
            </a:r>
            <a:r>
              <a:rPr lang="en-US" sz="3200" dirty="0">
                <a:latin typeface="Arial Rounded MT Bold" panose="020F0704030504030204" pitchFamily="34" charset="0"/>
              </a:rPr>
              <a:t>, </a:t>
            </a:r>
            <a:r>
              <a:rPr lang="en-US" sz="3200" dirty="0" err="1">
                <a:latin typeface="Arial Rounded MT Bold" panose="020F0704030504030204" pitchFamily="34" charset="0"/>
              </a:rPr>
              <a:t>tetapi</a:t>
            </a:r>
            <a:r>
              <a:rPr lang="en-US" sz="3200" dirty="0">
                <a:latin typeface="Arial Rounded MT Bold" panose="020F0704030504030204" pitchFamily="34" charset="0"/>
              </a:rPr>
              <a:t> </a:t>
            </a:r>
            <a:r>
              <a:rPr lang="en-US" sz="3200" dirty="0" err="1">
                <a:latin typeface="Arial Rounded MT Bold" panose="020F0704030504030204" pitchFamily="34" charset="0"/>
              </a:rPr>
              <a:t>perlu</a:t>
            </a:r>
            <a:r>
              <a:rPr lang="en-US" sz="3200" dirty="0">
                <a:latin typeface="Arial Rounded MT Bold" panose="020F0704030504030204" pitchFamily="34" charset="0"/>
              </a:rPr>
              <a:t> </a:t>
            </a:r>
            <a:r>
              <a:rPr lang="en-US" sz="3200" dirty="0" err="1">
                <a:latin typeface="Arial Rounded MT Bold" panose="020F0704030504030204" pitchFamily="34" charset="0"/>
              </a:rPr>
              <a:t>disadari</a:t>
            </a:r>
            <a:r>
              <a:rPr lang="en-US" sz="3200" dirty="0">
                <a:latin typeface="Arial Rounded MT Bold" panose="020F0704030504030204" pitchFamily="34" charset="0"/>
              </a:rPr>
              <a:t> </a:t>
            </a:r>
            <a:r>
              <a:rPr lang="en-US" sz="3200" dirty="0" err="1">
                <a:latin typeface="Arial Rounded MT Bold" panose="020F0704030504030204" pitchFamily="34" charset="0"/>
              </a:rPr>
              <a:t>bahwa</a:t>
            </a:r>
            <a:r>
              <a:rPr lang="en-US" sz="3200" dirty="0">
                <a:latin typeface="Arial Rounded MT Bold" panose="020F0704030504030204" pitchFamily="34" charset="0"/>
              </a:rPr>
              <a:t> </a:t>
            </a:r>
            <a:r>
              <a:rPr lang="id-ID" sz="3200" dirty="0">
                <a:latin typeface="Arial Rounded MT Bold" panose="020F0704030504030204" pitchFamily="34" charset="0"/>
              </a:rPr>
              <a:t>eksistensi profesi atau entitas, sangat tergantung pada akseptabilitas publik. </a:t>
            </a:r>
            <a:endParaRPr lang="en-US" sz="3200" dirty="0">
              <a:latin typeface="Arial Rounded MT Bold" panose="020F07040305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Arial Rounded MT Bold" panose="020F07040305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d-ID" sz="3200" dirty="0">
                <a:latin typeface="Arial Rounded MT Bold" panose="020F0704030504030204" pitchFamily="34" charset="0"/>
              </a:rPr>
              <a:t>Prinsip </a:t>
            </a:r>
            <a:r>
              <a:rPr lang="id-ID" sz="3200" b="1" dirty="0">
                <a:latin typeface="Arial Rounded MT Bold" panose="020F0704030504030204" pitchFamily="34" charset="0"/>
              </a:rPr>
              <a:t>“customer is the real king”</a:t>
            </a:r>
            <a:r>
              <a:rPr lang="id-ID" sz="3200" dirty="0">
                <a:latin typeface="Arial Rounded MT Bold" panose="020F0704030504030204" pitchFamily="34" charset="0"/>
              </a:rPr>
              <a:t> berangkat dari kesadaran </a:t>
            </a:r>
            <a:r>
              <a:rPr lang="en-US" sz="3200" dirty="0" err="1">
                <a:latin typeface="Arial Rounded MT Bold" panose="020F0704030504030204" pitchFamily="34" charset="0"/>
              </a:rPr>
              <a:t>tentang</a:t>
            </a:r>
            <a:r>
              <a:rPr lang="en-US" sz="3200" dirty="0">
                <a:latin typeface="Arial Rounded MT Bold" panose="020F0704030504030204" pitchFamily="34" charset="0"/>
              </a:rPr>
              <a:t> </a:t>
            </a:r>
            <a:r>
              <a:rPr lang="en-US" sz="3200" dirty="0" err="1">
                <a:latin typeface="Arial Rounded MT Bold" panose="020F0704030504030204" pitchFamily="34" charset="0"/>
              </a:rPr>
              <a:t>peran</a:t>
            </a:r>
            <a:r>
              <a:rPr lang="en-US" sz="3200" dirty="0">
                <a:latin typeface="Arial Rounded MT Bold" panose="020F0704030504030204" pitchFamily="34" charset="0"/>
              </a:rPr>
              <a:t> </a:t>
            </a:r>
            <a:r>
              <a:rPr lang="en-US" sz="3200" dirty="0" err="1">
                <a:latin typeface="Arial Rounded MT Bold" panose="020F0704030504030204" pitchFamily="34" charset="0"/>
              </a:rPr>
              <a:t>besar</a:t>
            </a:r>
            <a:r>
              <a:rPr lang="en-US" sz="3200" dirty="0">
                <a:latin typeface="Arial Rounded MT Bold" panose="020F0704030504030204" pitchFamily="34" charset="0"/>
              </a:rPr>
              <a:t> </a:t>
            </a:r>
            <a:r>
              <a:rPr lang="en-US" sz="3200" dirty="0" err="1">
                <a:latin typeface="Arial Rounded MT Bold" panose="020F0704030504030204" pitchFamily="34" charset="0"/>
              </a:rPr>
              <a:t>akseptabilitas</a:t>
            </a:r>
            <a:r>
              <a:rPr lang="en-US" sz="3200" dirty="0">
                <a:latin typeface="Arial Rounded MT Bold" panose="020F0704030504030204" pitchFamily="34" charset="0"/>
              </a:rPr>
              <a:t> </a:t>
            </a:r>
            <a:r>
              <a:rPr lang="en-US" sz="3200" dirty="0" err="1">
                <a:latin typeface="Arial Rounded MT Bold" panose="020F0704030504030204" pitchFamily="34" charset="0"/>
              </a:rPr>
              <a:t>publik</a:t>
            </a:r>
            <a:r>
              <a:rPr lang="id-ID" sz="3200" dirty="0">
                <a:latin typeface="Arial Rounded MT Bold" panose="020F0704030504030204" pitchFamily="34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932F6A-D81C-4E3B-8C28-C64E4D905C6D}"/>
              </a:ext>
            </a:extLst>
          </p:cNvPr>
          <p:cNvSpPr txBox="1"/>
          <p:nvPr/>
        </p:nvSpPr>
        <p:spPr>
          <a:xfrm>
            <a:off x="11148291" y="5934542"/>
            <a:ext cx="692727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Rounded MT Bold" panose="020F0704030504030204" pitchFamily="34" charset="0"/>
              </a:rPr>
              <a:t>31</a:t>
            </a:r>
            <a:endParaRPr lang="en-ID" sz="28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4437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58D70B8-D656-4634-B80E-583A78952BC8}"/>
              </a:ext>
            </a:extLst>
          </p:cNvPr>
          <p:cNvSpPr/>
          <p:nvPr/>
        </p:nvSpPr>
        <p:spPr>
          <a:xfrm>
            <a:off x="1311562" y="0"/>
            <a:ext cx="9568873" cy="4987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PRINSIP DASAR ETIKA PROFESI AKUNTANSI</a:t>
            </a:r>
            <a:endParaRPr lang="en-ID" sz="32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AE8828-E6CF-473F-AC6F-1FA8D86C265B}"/>
              </a:ext>
            </a:extLst>
          </p:cNvPr>
          <p:cNvSpPr txBox="1"/>
          <p:nvPr/>
        </p:nvSpPr>
        <p:spPr>
          <a:xfrm>
            <a:off x="969816" y="930249"/>
            <a:ext cx="10252363" cy="48628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id-ID" sz="3100" dirty="0">
                <a:latin typeface="Arial Rounded MT Bold" panose="020F0704030504030204" pitchFamily="34" charset="0"/>
              </a:rPr>
              <a:t>Misi </a:t>
            </a:r>
            <a:r>
              <a:rPr lang="en-US" sz="3100" dirty="0">
                <a:latin typeface="Arial Rounded MT Bold" panose="020F0704030504030204" pitchFamily="34" charset="0"/>
              </a:rPr>
              <a:t>the International Federation of Accountants </a:t>
            </a:r>
            <a:r>
              <a:rPr lang="id-ID" sz="3100" dirty="0">
                <a:latin typeface="Arial Rounded MT Bold" panose="020F0704030504030204" pitchFamily="34" charset="0"/>
              </a:rPr>
              <a:t>(IFAC)</a:t>
            </a:r>
            <a:endParaRPr lang="en-US" sz="3100" dirty="0">
              <a:latin typeface="Arial Rounded MT Bold" panose="020F0704030504030204" pitchFamily="34" charset="0"/>
            </a:endParaRPr>
          </a:p>
          <a:p>
            <a:pPr marL="720725" indent="-720725" eaLnBrk="1" hangingPunct="1">
              <a:spcBef>
                <a:spcPts val="0"/>
              </a:spcBef>
              <a:buFont typeface="+mj-lt"/>
              <a:buAutoNum type="arabicPeriod"/>
            </a:pPr>
            <a:r>
              <a:rPr lang="id-ID" sz="3100" dirty="0">
                <a:latin typeface="Arial Rounded MT Bold" panose="020F0704030504030204" pitchFamily="34" charset="0"/>
              </a:rPr>
              <a:t>Melayani kepentingan publik</a:t>
            </a:r>
            <a:endParaRPr lang="en-US" sz="3100" dirty="0">
              <a:latin typeface="Arial Rounded MT Bold" panose="020F0704030504030204" pitchFamily="34" charset="0"/>
            </a:endParaRPr>
          </a:p>
          <a:p>
            <a:pPr marL="720725" indent="-720725" eaLnBrk="1" hangingPunct="1">
              <a:spcBef>
                <a:spcPts val="0"/>
              </a:spcBef>
              <a:buFont typeface="+mj-lt"/>
              <a:buAutoNum type="arabicPeriod"/>
            </a:pPr>
            <a:r>
              <a:rPr lang="id-ID" sz="3100" dirty="0">
                <a:latin typeface="Arial Rounded MT Bold" panose="020F0704030504030204" pitchFamily="34" charset="0"/>
              </a:rPr>
              <a:t>Memperkokoh profesi akuntansi di tingkat dunia</a:t>
            </a:r>
            <a:endParaRPr lang="en-US" sz="3100" dirty="0">
              <a:latin typeface="Arial Rounded MT Bold" panose="020F0704030504030204" pitchFamily="34" charset="0"/>
            </a:endParaRPr>
          </a:p>
          <a:p>
            <a:pPr marL="720725" indent="-720725" eaLnBrk="1" hangingPunct="1">
              <a:spcBef>
                <a:spcPts val="0"/>
              </a:spcBef>
              <a:buFont typeface="+mj-lt"/>
              <a:buAutoNum type="arabicPeriod"/>
            </a:pPr>
            <a:r>
              <a:rPr lang="id-ID" sz="3100" dirty="0">
                <a:latin typeface="Arial Rounded MT Bold" panose="020F0704030504030204" pitchFamily="34" charset="0"/>
              </a:rPr>
              <a:t>Memberikan kontribusi dalam pengembangan ekonomi internasional yang kokoh. </a:t>
            </a:r>
            <a:endParaRPr lang="en-US" sz="3100" dirty="0">
              <a:latin typeface="Arial Rounded MT Bold" panose="020F0704030504030204" pitchFamily="34" charset="0"/>
            </a:endParaRPr>
          </a:p>
          <a:p>
            <a:pPr marL="720725" indent="-720725" eaLnBrk="1" hangingPunct="1">
              <a:spcBef>
                <a:spcPts val="0"/>
              </a:spcBef>
              <a:buFont typeface="+mj-lt"/>
              <a:buAutoNum type="arabicPeriod"/>
            </a:pPr>
            <a:r>
              <a:rPr lang="id-ID" sz="3100" dirty="0">
                <a:latin typeface="Arial Rounded MT Bold" panose="020F0704030504030204" pitchFamily="34" charset="0"/>
              </a:rPr>
              <a:t>Menetapkan dan meningatkan kepatuhan terhadap standar profesi yang berkualitas tinggi. </a:t>
            </a:r>
            <a:endParaRPr lang="en-US" sz="3100" dirty="0">
              <a:latin typeface="Arial Rounded MT Bold" panose="020F0704030504030204" pitchFamily="34" charset="0"/>
            </a:endParaRPr>
          </a:p>
          <a:p>
            <a:pPr marL="720725" indent="-720725" eaLnBrk="1" hangingPunct="1">
              <a:spcBef>
                <a:spcPts val="0"/>
              </a:spcBef>
              <a:buFont typeface="+mj-lt"/>
              <a:buAutoNum type="arabicPeriod"/>
            </a:pPr>
            <a:r>
              <a:rPr lang="id-ID" sz="3100" dirty="0">
                <a:latin typeface="Arial Rounded MT Bold" panose="020F0704030504030204" pitchFamily="34" charset="0"/>
              </a:rPr>
              <a:t>Menetapkan dan menyempurnakan kode etik profesional akuntan melalui Komite Etik IFAC</a:t>
            </a:r>
            <a:r>
              <a:rPr lang="en-US" sz="3100" dirty="0">
                <a:latin typeface="Arial Rounded MT Bold" panose="020F0704030504030204" pitchFamily="34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04A239-86F6-4B99-8F94-99755B8D1119}"/>
              </a:ext>
            </a:extLst>
          </p:cNvPr>
          <p:cNvSpPr txBox="1"/>
          <p:nvPr/>
        </p:nvSpPr>
        <p:spPr>
          <a:xfrm>
            <a:off x="11148291" y="5934542"/>
            <a:ext cx="692727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Rounded MT Bold" panose="020F0704030504030204" pitchFamily="34" charset="0"/>
              </a:rPr>
              <a:t>32</a:t>
            </a:r>
            <a:endParaRPr lang="en-ID" sz="28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7064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58D70B8-D656-4634-B80E-583A78952BC8}"/>
              </a:ext>
            </a:extLst>
          </p:cNvPr>
          <p:cNvSpPr/>
          <p:nvPr/>
        </p:nvSpPr>
        <p:spPr>
          <a:xfrm>
            <a:off x="1311562" y="0"/>
            <a:ext cx="9568873" cy="4987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PRINSIP DASAR ETIKA PROFESI AKUNTANSI</a:t>
            </a:r>
            <a:endParaRPr lang="en-ID" sz="32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grpSp>
        <p:nvGrpSpPr>
          <p:cNvPr id="4" name="Group 1035">
            <a:extLst>
              <a:ext uri="{FF2B5EF4-FFF2-40B4-BE49-F238E27FC236}">
                <a16:creationId xmlns:a16="http://schemas.microsoft.com/office/drawing/2014/main" id="{ED50F6AD-5B79-4183-BA2A-EC30C1020A04}"/>
              </a:ext>
            </a:extLst>
          </p:cNvPr>
          <p:cNvGrpSpPr>
            <a:grpSpLocks/>
          </p:cNvGrpSpPr>
          <p:nvPr/>
        </p:nvGrpSpPr>
        <p:grpSpPr bwMode="auto">
          <a:xfrm>
            <a:off x="1470668" y="2222316"/>
            <a:ext cx="2743200" cy="1066800"/>
            <a:chOff x="384" y="1296"/>
            <a:chExt cx="1728" cy="672"/>
          </a:xfrm>
        </p:grpSpPr>
        <p:sp>
          <p:nvSpPr>
            <p:cNvPr id="5" name="Oval 1028">
              <a:extLst>
                <a:ext uri="{FF2B5EF4-FFF2-40B4-BE49-F238E27FC236}">
                  <a16:creationId xmlns:a16="http://schemas.microsoft.com/office/drawing/2014/main" id="{8F426085-37B4-4480-B930-4FA2E1EDC6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1296"/>
              <a:ext cx="1728" cy="6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>
                <a:latin typeface="Arial Rounded MT Bold" panose="020F0704030504030204" pitchFamily="34" charset="0"/>
              </a:endParaRPr>
            </a:p>
          </p:txBody>
        </p:sp>
        <p:sp>
          <p:nvSpPr>
            <p:cNvPr id="8" name="Text Box 1029">
              <a:extLst>
                <a:ext uri="{FF2B5EF4-FFF2-40B4-BE49-F238E27FC236}">
                  <a16:creationId xmlns:a16="http://schemas.microsoft.com/office/drawing/2014/main" id="{E3BCCB57-7245-4BB8-851E-52AD566E5E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6" y="1488"/>
              <a:ext cx="129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>
                  <a:latin typeface="Arial Rounded MT Bold" panose="020F0704030504030204" pitchFamily="34" charset="0"/>
                </a:rPr>
                <a:t>Integrity</a:t>
              </a:r>
            </a:p>
          </p:txBody>
        </p:sp>
      </p:grpSp>
      <p:grpSp>
        <p:nvGrpSpPr>
          <p:cNvPr id="9" name="Group 1036">
            <a:extLst>
              <a:ext uri="{FF2B5EF4-FFF2-40B4-BE49-F238E27FC236}">
                <a16:creationId xmlns:a16="http://schemas.microsoft.com/office/drawing/2014/main" id="{7961699A-AEB8-498E-B12F-834162A9BBD5}"/>
              </a:ext>
            </a:extLst>
          </p:cNvPr>
          <p:cNvGrpSpPr>
            <a:grpSpLocks/>
          </p:cNvGrpSpPr>
          <p:nvPr/>
        </p:nvGrpSpPr>
        <p:grpSpPr bwMode="auto">
          <a:xfrm>
            <a:off x="7940735" y="2213851"/>
            <a:ext cx="2743200" cy="1066800"/>
            <a:chOff x="384" y="1296"/>
            <a:chExt cx="1728" cy="672"/>
          </a:xfrm>
        </p:grpSpPr>
        <p:sp>
          <p:nvSpPr>
            <p:cNvPr id="10" name="Oval 1037">
              <a:extLst>
                <a:ext uri="{FF2B5EF4-FFF2-40B4-BE49-F238E27FC236}">
                  <a16:creationId xmlns:a16="http://schemas.microsoft.com/office/drawing/2014/main" id="{786DB930-ECD0-4BD4-88D5-AF1BC56891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1296"/>
              <a:ext cx="1728" cy="672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>
                <a:latin typeface="Arial Rounded MT Bold" panose="020F0704030504030204" pitchFamily="34" charset="0"/>
              </a:endParaRPr>
            </a:p>
          </p:txBody>
        </p:sp>
        <p:sp>
          <p:nvSpPr>
            <p:cNvPr id="11" name="Text Box 1038">
              <a:extLst>
                <a:ext uri="{FF2B5EF4-FFF2-40B4-BE49-F238E27FC236}">
                  <a16:creationId xmlns:a16="http://schemas.microsoft.com/office/drawing/2014/main" id="{3258E21F-F853-4146-8613-91EA8A8D5E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6" y="1488"/>
              <a:ext cx="1296" cy="288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dirty="0">
                  <a:latin typeface="Arial Rounded MT Bold" panose="020F0704030504030204" pitchFamily="34" charset="0"/>
                </a:rPr>
                <a:t>Objectivity</a:t>
              </a:r>
            </a:p>
          </p:txBody>
        </p:sp>
      </p:grpSp>
      <p:sp>
        <p:nvSpPr>
          <p:cNvPr id="12" name="Oval 1040">
            <a:extLst>
              <a:ext uri="{FF2B5EF4-FFF2-40B4-BE49-F238E27FC236}">
                <a16:creationId xmlns:a16="http://schemas.microsoft.com/office/drawing/2014/main" id="{39307455-4CB3-42A2-8C4B-9872231CFA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3229" y="3102859"/>
            <a:ext cx="2928145" cy="1495420"/>
          </a:xfrm>
          <a:prstGeom prst="ellipse">
            <a:avLst/>
          </a:prstGeom>
          <a:solidFill>
            <a:srgbClr val="99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>
              <a:latin typeface="Arial Rounded MT Bold" panose="020F0704030504030204" pitchFamily="34" charset="0"/>
            </a:endParaRPr>
          </a:p>
        </p:txBody>
      </p:sp>
      <p:sp>
        <p:nvSpPr>
          <p:cNvPr id="13" name="Text Box 1041">
            <a:extLst>
              <a:ext uri="{FF2B5EF4-FFF2-40B4-BE49-F238E27FC236}">
                <a16:creationId xmlns:a16="http://schemas.microsoft.com/office/drawing/2014/main" id="{667E2BEB-EEEB-4176-A5AA-F006DE3A77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4961" y="3255259"/>
            <a:ext cx="234526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Professional Competence &amp; Due Care</a:t>
            </a:r>
          </a:p>
        </p:txBody>
      </p:sp>
      <p:sp>
        <p:nvSpPr>
          <p:cNvPr id="14" name="Oval 1043">
            <a:extLst>
              <a:ext uri="{FF2B5EF4-FFF2-40B4-BE49-F238E27FC236}">
                <a16:creationId xmlns:a16="http://schemas.microsoft.com/office/drawing/2014/main" id="{B7911F87-E14A-4746-AAB3-ABC425CEF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6848" y="4298423"/>
            <a:ext cx="2743200" cy="1066800"/>
          </a:xfrm>
          <a:prstGeom prst="ellipse">
            <a:avLst/>
          </a:prstGeom>
          <a:solidFill>
            <a:srgbClr val="008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>
              <a:latin typeface="Arial Rounded MT Bold" panose="020F0704030504030204" pitchFamily="34" charset="0"/>
            </a:endParaRPr>
          </a:p>
        </p:txBody>
      </p:sp>
      <p:sp>
        <p:nvSpPr>
          <p:cNvPr id="15" name="Text Box 1044">
            <a:extLst>
              <a:ext uri="{FF2B5EF4-FFF2-40B4-BE49-F238E27FC236}">
                <a16:creationId xmlns:a16="http://schemas.microsoft.com/office/drawing/2014/main" id="{F5B54E8E-93CF-47CF-9B09-5BF7F14B9B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9981" y="4598279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Confidentiality</a:t>
            </a:r>
          </a:p>
        </p:txBody>
      </p:sp>
      <p:sp>
        <p:nvSpPr>
          <p:cNvPr id="16" name="Oval 1046">
            <a:extLst>
              <a:ext uri="{FF2B5EF4-FFF2-40B4-BE49-F238E27FC236}">
                <a16:creationId xmlns:a16="http://schemas.microsoft.com/office/drawing/2014/main" id="{30A6E6DB-10C1-4216-A10A-5DD56B1088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8473" y="4254333"/>
            <a:ext cx="2743200" cy="1066800"/>
          </a:xfrm>
          <a:prstGeom prst="ellipse">
            <a:avLst/>
          </a:prstGeom>
          <a:solidFill>
            <a:srgbClr val="CC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>
              <a:latin typeface="Arial Rounded MT Bold" panose="020F0704030504030204" pitchFamily="34" charset="0"/>
            </a:endParaRPr>
          </a:p>
        </p:txBody>
      </p:sp>
      <p:sp>
        <p:nvSpPr>
          <p:cNvPr id="17" name="Text Box 1047">
            <a:extLst>
              <a:ext uri="{FF2B5EF4-FFF2-40B4-BE49-F238E27FC236}">
                <a16:creationId xmlns:a16="http://schemas.microsoft.com/office/drawing/2014/main" id="{EE011265-FAB1-4705-9E0D-1068D38220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3273" y="4440599"/>
            <a:ext cx="2057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 b="1">
                <a:solidFill>
                  <a:schemeClr val="bg1"/>
                </a:solidFill>
                <a:latin typeface="Arial Rounded MT Bold" panose="020F0704030504030204" pitchFamily="34" charset="0"/>
              </a:rPr>
              <a:t>Professional Behaviour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E209FFC-E02E-46D2-9749-FF5BCE72EA78}"/>
              </a:ext>
            </a:extLst>
          </p:cNvPr>
          <p:cNvSpPr/>
          <p:nvPr/>
        </p:nvSpPr>
        <p:spPr>
          <a:xfrm>
            <a:off x="2074545" y="866896"/>
            <a:ext cx="8072494" cy="954107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Arial Rounded MT Bold" panose="020F0704030504030204" pitchFamily="34" charset="0"/>
              </a:rPr>
              <a:t>IFAC Code: Fundamental Principles and Conceptual Framework</a:t>
            </a:r>
            <a:endParaRPr lang="id-ID" sz="2800" b="1" dirty="0">
              <a:latin typeface="Arial Rounded MT Bold" panose="020F07040305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7E0C8F6-482A-4E02-8300-719203AED85E}"/>
              </a:ext>
            </a:extLst>
          </p:cNvPr>
          <p:cNvSpPr txBox="1"/>
          <p:nvPr/>
        </p:nvSpPr>
        <p:spPr>
          <a:xfrm>
            <a:off x="11148291" y="5934542"/>
            <a:ext cx="692727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Rounded MT Bold" panose="020F0704030504030204" pitchFamily="34" charset="0"/>
              </a:rPr>
              <a:t>33</a:t>
            </a:r>
            <a:endParaRPr lang="en-ID" sz="28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781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 animBg="1"/>
      <p:bldP spid="15" grpId="0"/>
      <p:bldP spid="16" grpId="0" animBg="1"/>
      <p:bldP spid="1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58D70B8-D656-4634-B80E-583A78952BC8}"/>
              </a:ext>
            </a:extLst>
          </p:cNvPr>
          <p:cNvSpPr/>
          <p:nvPr/>
        </p:nvSpPr>
        <p:spPr>
          <a:xfrm>
            <a:off x="489527" y="0"/>
            <a:ext cx="11240653" cy="4895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IFAC Code: Fundamental Principles and Conceptual Framework</a:t>
            </a:r>
            <a:endParaRPr lang="en-ID" sz="27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27D53E0-537C-4F90-AB12-75C2945F9C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6692" y="757510"/>
            <a:ext cx="10418618" cy="5329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F5475FC-CB77-41B9-A213-84E91A045DF0}"/>
              </a:ext>
            </a:extLst>
          </p:cNvPr>
          <p:cNvSpPr txBox="1"/>
          <p:nvPr/>
        </p:nvSpPr>
        <p:spPr>
          <a:xfrm>
            <a:off x="11148291" y="5934542"/>
            <a:ext cx="692727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Rounded MT Bold" panose="020F0704030504030204" pitchFamily="34" charset="0"/>
              </a:rPr>
              <a:t>34</a:t>
            </a:r>
            <a:endParaRPr lang="en-ID" sz="28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9409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567C213-3DB7-4453-B23A-3842676CE2CE}"/>
              </a:ext>
            </a:extLst>
          </p:cNvPr>
          <p:cNvSpPr txBox="1"/>
          <p:nvPr/>
        </p:nvSpPr>
        <p:spPr>
          <a:xfrm>
            <a:off x="4470400" y="2985869"/>
            <a:ext cx="3107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Arial Rounded MT Bold" panose="020F0704030504030204" pitchFamily="34" charset="0"/>
              </a:rPr>
              <a:t>Terima</a:t>
            </a:r>
            <a:r>
              <a:rPr lang="en-US" sz="3600" dirty="0">
                <a:latin typeface="Arial Rounded MT Bold" panose="020F0704030504030204" pitchFamily="34" charset="0"/>
              </a:rPr>
              <a:t> Kasih</a:t>
            </a:r>
            <a:endParaRPr lang="en-ID" sz="36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910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DD2E73-1AE4-4529-8365-A5B05C305206}"/>
              </a:ext>
            </a:extLst>
          </p:cNvPr>
          <p:cNvSpPr txBox="1"/>
          <p:nvPr/>
        </p:nvSpPr>
        <p:spPr>
          <a:xfrm>
            <a:off x="11148291" y="5934542"/>
            <a:ext cx="692727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 Rounded MT Bold" panose="020F0704030504030204" pitchFamily="34" charset="0"/>
              </a:rPr>
              <a:t>3</a:t>
            </a:r>
            <a:endParaRPr lang="en-ID" sz="2400" dirty="0">
              <a:latin typeface="Arial Rounded MT Bold" panose="020F07040305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687A4F-F893-4C32-A40C-2165A87A9B7C}"/>
              </a:ext>
            </a:extLst>
          </p:cNvPr>
          <p:cNvSpPr txBox="1">
            <a:spLocks/>
          </p:cNvSpPr>
          <p:nvPr/>
        </p:nvSpPr>
        <p:spPr>
          <a:xfrm>
            <a:off x="886692" y="764347"/>
            <a:ext cx="10196944" cy="506859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342900" indent="-342900" eaLnBrk="1" hangingPunct="1">
              <a:spcBef>
                <a:spcPts val="0"/>
              </a:spcBef>
              <a:spcAft>
                <a:spcPts val="0"/>
              </a:spcAft>
            </a:pPr>
            <a:r>
              <a:rPr lang="id-ID" sz="3200" b="1" i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Keuntungan (</a:t>
            </a:r>
            <a:r>
              <a:rPr lang="en-US" sz="3200" b="1" i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profit</a:t>
            </a:r>
            <a:r>
              <a:rPr lang="id-ID" sz="3200" b="1" i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)</a:t>
            </a:r>
            <a:r>
              <a:rPr lang="en-US" sz="3200" dirty="0">
                <a:latin typeface="Arial Rounded MT Bold" panose="020F0704030504030204" pitchFamily="34" charset="0"/>
              </a:rPr>
              <a:t>, </a:t>
            </a:r>
            <a:r>
              <a:rPr lang="id-ID" sz="3200" dirty="0">
                <a:latin typeface="Arial Rounded MT Bold" panose="020F0704030504030204" pitchFamily="34" charset="0"/>
              </a:rPr>
              <a:t>kepuasan konsumen </a:t>
            </a:r>
            <a:r>
              <a:rPr lang="id-ID" sz="3200" i="1" dirty="0">
                <a:latin typeface="Arial Rounded MT Bold" panose="020F0704030504030204" pitchFamily="34" charset="0"/>
              </a:rPr>
              <a:t>(</a:t>
            </a:r>
            <a:r>
              <a:rPr lang="en-US" sz="3200" b="1" i="1" dirty="0">
                <a:latin typeface="Arial Rounded MT Bold" panose="020F0704030504030204" pitchFamily="34" charset="0"/>
              </a:rPr>
              <a:t>consumer satisfaction</a:t>
            </a:r>
            <a:r>
              <a:rPr lang="id-ID" sz="3200" b="1" i="1" dirty="0">
                <a:latin typeface="Arial Rounded MT Bold" panose="020F0704030504030204" pitchFamily="34" charset="0"/>
              </a:rPr>
              <a:t>)</a:t>
            </a:r>
            <a:r>
              <a:rPr lang="en-US" sz="3200" dirty="0">
                <a:latin typeface="Arial Rounded MT Bold" panose="020F0704030504030204" pitchFamily="34" charset="0"/>
              </a:rPr>
              <a:t>, </a:t>
            </a:r>
            <a:r>
              <a:rPr lang="id-ID" sz="3200" dirty="0">
                <a:latin typeface="Arial Rounded MT Bold" panose="020F0704030504030204" pitchFamily="34" charset="0"/>
              </a:rPr>
              <a:t>dan kesejahteraan sosial </a:t>
            </a:r>
            <a:r>
              <a:rPr lang="id-ID" sz="3200" i="1" dirty="0">
                <a:latin typeface="Arial Rounded MT Bold" panose="020F0704030504030204" pitchFamily="34" charset="0"/>
              </a:rPr>
              <a:t>(</a:t>
            </a:r>
            <a:r>
              <a:rPr lang="en-US" sz="3200" b="1" i="1" dirty="0">
                <a:latin typeface="Arial Rounded MT Bold" panose="020F0704030504030204" pitchFamily="34" charset="0"/>
              </a:rPr>
              <a:t>societal well-being</a:t>
            </a:r>
            <a:r>
              <a:rPr lang="en-US" sz="3200" dirty="0">
                <a:latin typeface="Arial Rounded MT Bold" panose="020F0704030504030204" pitchFamily="34" charset="0"/>
              </a:rPr>
              <a:t> </a:t>
            </a:r>
            <a:r>
              <a:rPr lang="en-US" sz="3200" i="1" dirty="0">
                <a:latin typeface="Arial Rounded MT Bold" panose="020F0704030504030204" pitchFamily="34" charset="0"/>
              </a:rPr>
              <a:t>)</a:t>
            </a:r>
            <a:r>
              <a:rPr lang="id-ID" sz="3200" i="1" dirty="0">
                <a:latin typeface="Arial Rounded MT Bold" panose="020F0704030504030204" pitchFamily="34" charset="0"/>
              </a:rPr>
              <a:t> </a:t>
            </a:r>
            <a:r>
              <a:rPr lang="en-US" sz="3200" dirty="0" err="1">
                <a:latin typeface="Arial Rounded MT Bold" panose="020F0704030504030204" pitchFamily="34" charset="0"/>
              </a:rPr>
              <a:t>memiliki</a:t>
            </a:r>
            <a:r>
              <a:rPr lang="en-US" sz="3200" dirty="0">
                <a:latin typeface="Arial Rounded MT Bold" panose="020F0704030504030204" pitchFamily="34" charset="0"/>
              </a:rPr>
              <a:t> </a:t>
            </a:r>
            <a:r>
              <a:rPr lang="en-US" sz="3200" dirty="0" err="1">
                <a:latin typeface="Arial Rounded MT Bold" panose="020F0704030504030204" pitchFamily="34" charset="0"/>
              </a:rPr>
              <a:t>nilai</a:t>
            </a:r>
            <a:r>
              <a:rPr lang="en-US" sz="3200" dirty="0">
                <a:latin typeface="Arial Rounded MT Bold" panose="020F0704030504030204" pitchFamily="34" charset="0"/>
              </a:rPr>
              <a:t> yang </a:t>
            </a:r>
            <a:r>
              <a:rPr lang="en-US" sz="3200" dirty="0" err="1">
                <a:latin typeface="Arial Rounded MT Bold" panose="020F0704030504030204" pitchFamily="34" charset="0"/>
              </a:rPr>
              <a:t>setara</a:t>
            </a:r>
            <a:r>
              <a:rPr lang="en-US" sz="3200" dirty="0">
                <a:latin typeface="Arial Rounded MT Bold" panose="020F0704030504030204" pitchFamily="34" charset="0"/>
              </a:rPr>
              <a:t> </a:t>
            </a:r>
            <a:r>
              <a:rPr lang="en-US" sz="3200" dirty="0" err="1">
                <a:latin typeface="Arial Rounded MT Bold" panose="020F0704030504030204" pitchFamily="34" charset="0"/>
              </a:rPr>
              <a:t>dalam</a:t>
            </a:r>
            <a:r>
              <a:rPr lang="en-US" sz="3200" dirty="0">
                <a:latin typeface="Arial Rounded MT Bold" panose="020F0704030504030204" pitchFamily="34" charset="0"/>
              </a:rPr>
              <a:t> </a:t>
            </a:r>
            <a:r>
              <a:rPr lang="en-US" sz="3200" dirty="0" err="1">
                <a:latin typeface="Arial Rounded MT Bold" panose="020F0704030504030204" pitchFamily="34" charset="0"/>
              </a:rPr>
              <a:t>pengukuran</a:t>
            </a:r>
            <a:r>
              <a:rPr lang="en-US" sz="3200" dirty="0">
                <a:latin typeface="Arial Rounded MT Bold" panose="020F0704030504030204" pitchFamily="34" charset="0"/>
              </a:rPr>
              <a:t> </a:t>
            </a:r>
            <a:r>
              <a:rPr lang="en-US" sz="3200" dirty="0" err="1">
                <a:latin typeface="Arial Rounded MT Bold" panose="020F0704030504030204" pitchFamily="34" charset="0"/>
              </a:rPr>
              <a:t>sukses</a:t>
            </a:r>
            <a:r>
              <a:rPr lang="en-US" sz="3200" dirty="0">
                <a:latin typeface="Arial Rounded MT Bold" panose="020F0704030504030204" pitchFamily="34" charset="0"/>
              </a:rPr>
              <a:t> </a:t>
            </a:r>
            <a:r>
              <a:rPr lang="en-US" sz="3200" dirty="0" err="1">
                <a:latin typeface="Arial Rounded MT Bold" panose="020F0704030504030204" pitchFamily="34" charset="0"/>
              </a:rPr>
              <a:t>profesi</a:t>
            </a:r>
            <a:r>
              <a:rPr lang="en-US" sz="3200" dirty="0">
                <a:latin typeface="Arial Rounded MT Bold" panose="020F0704030504030204" pitchFamily="34" charset="0"/>
              </a:rPr>
              <a:t> </a:t>
            </a:r>
            <a:r>
              <a:rPr lang="en-US" sz="3200" dirty="0" err="1">
                <a:latin typeface="Arial Rounded MT Bold" panose="020F0704030504030204" pitchFamily="34" charset="0"/>
              </a:rPr>
              <a:t>atau</a:t>
            </a:r>
            <a:r>
              <a:rPr lang="en-US" sz="3200" dirty="0">
                <a:latin typeface="Arial Rounded MT Bold" panose="020F0704030504030204" pitchFamily="34" charset="0"/>
              </a:rPr>
              <a:t> </a:t>
            </a:r>
            <a:r>
              <a:rPr lang="en-US" sz="3200" dirty="0" err="1">
                <a:latin typeface="Arial Rounded MT Bold" panose="020F0704030504030204" pitchFamily="34" charset="0"/>
              </a:rPr>
              <a:t>bisnis</a:t>
            </a:r>
            <a:r>
              <a:rPr lang="en-US" sz="3200" dirty="0">
                <a:latin typeface="Arial Rounded MT Bold" panose="020F0704030504030204" pitchFamily="34" charset="0"/>
              </a:rPr>
              <a:t> – </a:t>
            </a:r>
            <a:r>
              <a:rPr lang="en-US" sz="32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dan </a:t>
            </a:r>
            <a:r>
              <a:rPr lang="en-US" sz="3200" b="1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semua</a:t>
            </a:r>
            <a:r>
              <a:rPr lang="en-US" sz="32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dipengaruhi</a:t>
            </a:r>
            <a:r>
              <a:rPr lang="en-US" sz="32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oleh </a:t>
            </a:r>
            <a:r>
              <a:rPr lang="en-US" sz="3200" b="1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etika</a:t>
            </a:r>
            <a:r>
              <a:rPr lang="en-US" sz="32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.</a:t>
            </a:r>
          </a:p>
          <a:p>
            <a:pPr marL="342900" indent="-342900" eaLnBrk="1" hangingPunct="1">
              <a:spcBef>
                <a:spcPts val="0"/>
              </a:spcBef>
              <a:spcAft>
                <a:spcPts val="0"/>
              </a:spcAft>
            </a:pPr>
            <a:endParaRPr lang="en-US" sz="1400" dirty="0">
              <a:latin typeface="Arial Rounded MT Bold" panose="020F0704030504030204" pitchFamily="34" charset="0"/>
            </a:endParaRPr>
          </a:p>
          <a:p>
            <a:pPr marL="342900" indent="-342900" eaLnBrk="1" hangingPunct="1">
              <a:spcBef>
                <a:spcPts val="0"/>
              </a:spcBef>
              <a:spcAft>
                <a:spcPts val="0"/>
              </a:spcAft>
              <a:buFontTx/>
              <a:buChar char="•"/>
            </a:pPr>
            <a:r>
              <a:rPr lang="id-ID" sz="3200" dirty="0">
                <a:latin typeface="Arial Rounded MT Bold" panose="020F0704030504030204" pitchFamily="34" charset="0"/>
              </a:rPr>
              <a:t>Kontribusi terhadap ekonomi secara keseluruhan</a:t>
            </a:r>
            <a:r>
              <a:rPr lang="en-US" sz="3200" dirty="0">
                <a:latin typeface="Arial Rounded MT Bold" panose="020F0704030504030204" pitchFamily="34" charset="0"/>
              </a:rPr>
              <a:t>, </a:t>
            </a:r>
            <a:r>
              <a:rPr lang="id-ID" sz="3200" dirty="0">
                <a:latin typeface="Arial Rounded MT Bold" panose="020F0704030504030204" pitchFamily="34" charset="0"/>
              </a:rPr>
              <a:t>peluang kerja, dan pelayanan sosial</a:t>
            </a:r>
            <a:r>
              <a:rPr lang="en-US" sz="3200" dirty="0">
                <a:latin typeface="Arial Rounded MT Bold" panose="020F0704030504030204" pitchFamily="34" charset="0"/>
              </a:rPr>
              <a:t>,</a:t>
            </a:r>
            <a:r>
              <a:rPr lang="id-ID" sz="3200" dirty="0">
                <a:latin typeface="Arial Rounded MT Bold" panose="020F0704030504030204" pitchFamily="34" charset="0"/>
              </a:rPr>
              <a:t> menjadi penentu </a:t>
            </a:r>
            <a:r>
              <a:rPr lang="en-US" sz="3200" dirty="0" err="1">
                <a:latin typeface="Arial Rounded MT Bold" panose="020F0704030504030204" pitchFamily="34" charset="0"/>
              </a:rPr>
              <a:t>utama</a:t>
            </a:r>
            <a:r>
              <a:rPr lang="en-US" sz="3200" dirty="0">
                <a:latin typeface="Arial Rounded MT Bold" panose="020F0704030504030204" pitchFamily="34" charset="0"/>
              </a:rPr>
              <a:t> </a:t>
            </a:r>
            <a:r>
              <a:rPr lang="id-ID" sz="3200" dirty="0">
                <a:latin typeface="Arial Rounded MT Bold" panose="020F0704030504030204" pitchFamily="34" charset="0"/>
              </a:rPr>
              <a:t>keberterimaan dan keberhasilan </a:t>
            </a:r>
            <a:r>
              <a:rPr lang="en-US" sz="3200" dirty="0" err="1">
                <a:latin typeface="Arial Rounded MT Bold" panose="020F0704030504030204" pitchFamily="34" charset="0"/>
              </a:rPr>
              <a:t>profesi</a:t>
            </a:r>
            <a:r>
              <a:rPr lang="en-US" sz="3200" dirty="0">
                <a:latin typeface="Arial Rounded MT Bold" panose="020F0704030504030204" pitchFamily="34" charset="0"/>
              </a:rPr>
              <a:t> </a:t>
            </a:r>
            <a:r>
              <a:rPr lang="en-US" sz="3200" dirty="0" err="1">
                <a:latin typeface="Arial Rounded MT Bold" panose="020F0704030504030204" pitchFamily="34" charset="0"/>
              </a:rPr>
              <a:t>atau</a:t>
            </a:r>
            <a:r>
              <a:rPr lang="en-US" sz="3200" dirty="0">
                <a:latin typeface="Arial Rounded MT Bold" panose="020F0704030504030204" pitchFamily="34" charset="0"/>
              </a:rPr>
              <a:t> </a:t>
            </a:r>
            <a:r>
              <a:rPr lang="en-US" sz="3200" dirty="0" err="1">
                <a:latin typeface="Arial Rounded MT Bold" panose="020F0704030504030204" pitchFamily="34" charset="0"/>
              </a:rPr>
              <a:t>bisnis</a:t>
            </a:r>
            <a:r>
              <a:rPr lang="en-US" sz="3200" dirty="0">
                <a:latin typeface="Arial Rounded MT Bold" panose="020F0704030504030204" pitchFamily="34" charset="0"/>
              </a:rPr>
              <a:t> – </a:t>
            </a:r>
            <a:r>
              <a:rPr lang="en-US" sz="32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dan </a:t>
            </a:r>
            <a:r>
              <a:rPr lang="en-US" sz="32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semua</a:t>
            </a:r>
            <a:r>
              <a:rPr lang="en-US" sz="32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dipengaruhi</a:t>
            </a:r>
            <a:r>
              <a:rPr lang="en-US" sz="32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oleh </a:t>
            </a:r>
            <a:r>
              <a:rPr lang="en-US" sz="32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etika</a:t>
            </a:r>
            <a:r>
              <a:rPr lang="en-US" sz="32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B52902-9D63-4910-8C14-777326972C95}"/>
              </a:ext>
            </a:extLst>
          </p:cNvPr>
          <p:cNvSpPr/>
          <p:nvPr/>
        </p:nvSpPr>
        <p:spPr>
          <a:xfrm>
            <a:off x="1311562" y="0"/>
            <a:ext cx="9568873" cy="4987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ALASAN LAIN PENTINGNYA ETIKA</a:t>
            </a:r>
            <a:endParaRPr lang="en-ID" sz="32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816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DD2E73-1AE4-4529-8365-A5B05C305206}"/>
              </a:ext>
            </a:extLst>
          </p:cNvPr>
          <p:cNvSpPr txBox="1"/>
          <p:nvPr/>
        </p:nvSpPr>
        <p:spPr>
          <a:xfrm>
            <a:off x="11148291" y="5934542"/>
            <a:ext cx="692727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Rounded MT Bold" panose="020F0704030504030204" pitchFamily="34" charset="0"/>
              </a:rPr>
              <a:t>4</a:t>
            </a:r>
            <a:endParaRPr lang="en-ID" sz="2800" dirty="0">
              <a:latin typeface="Arial Rounded MT Bold" panose="020F07040305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B52902-9D63-4910-8C14-777326972C95}"/>
              </a:ext>
            </a:extLst>
          </p:cNvPr>
          <p:cNvSpPr/>
          <p:nvPr/>
        </p:nvSpPr>
        <p:spPr>
          <a:xfrm>
            <a:off x="1311562" y="0"/>
            <a:ext cx="9568873" cy="4987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TANGGUNG JAWAB SOSIAL ORGANISASI</a:t>
            </a:r>
            <a:endParaRPr lang="en-ID" sz="32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6" name="Picture 5" descr="Figure 2">
            <a:extLst>
              <a:ext uri="{FF2B5EF4-FFF2-40B4-BE49-F238E27FC236}">
                <a16:creationId xmlns:a16="http://schemas.microsoft.com/office/drawing/2014/main" id="{0B73EB0A-213C-4590-B83E-B7E2F00109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l="1722" t="13609" r="1836" b="1713"/>
          <a:stretch>
            <a:fillRect/>
          </a:stretch>
        </p:blipFill>
        <p:spPr bwMode="auto">
          <a:xfrm>
            <a:off x="6530109" y="1143000"/>
            <a:ext cx="4572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8496D74-5DD9-4F7A-9510-E655379976A7}"/>
              </a:ext>
            </a:extLst>
          </p:cNvPr>
          <p:cNvSpPr txBox="1"/>
          <p:nvPr/>
        </p:nvSpPr>
        <p:spPr>
          <a:xfrm>
            <a:off x="1209964" y="1093719"/>
            <a:ext cx="5144654" cy="4524315"/>
          </a:xfrm>
          <a:prstGeom prst="rect">
            <a:avLst/>
          </a:prstGeom>
          <a:solidFill>
            <a:srgbClr val="FFCC99"/>
          </a:solidFill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id-ID" sz="3200" dirty="0">
                <a:solidFill>
                  <a:srgbClr val="000000"/>
                </a:solidFill>
                <a:latin typeface="Arial" charset="0"/>
              </a:rPr>
              <a:t>Organisasi tidak bisa melepaskan diri dari tanggungjawab sosial</a:t>
            </a:r>
            <a:r>
              <a:rPr lang="en-US" sz="3200" dirty="0">
                <a:solidFill>
                  <a:srgbClr val="000000"/>
                </a:solidFill>
                <a:latin typeface="Arial" charset="0"/>
              </a:rPr>
              <a:t> (ETIKA)</a:t>
            </a:r>
            <a:r>
              <a:rPr lang="id-ID" sz="3200" dirty="0">
                <a:solidFill>
                  <a:srgbClr val="000000"/>
                </a:solidFill>
                <a:latin typeface="Arial" charset="0"/>
              </a:rPr>
              <a:t>, karena keberhasilan organisasi sangat tergantung pada tingkat keberterimaan </a:t>
            </a:r>
            <a:r>
              <a:rPr lang="en-US" sz="3200" dirty="0" err="1">
                <a:solidFill>
                  <a:srgbClr val="000000"/>
                </a:solidFill>
                <a:latin typeface="Arial" charset="0"/>
              </a:rPr>
              <a:t>dalam</a:t>
            </a:r>
            <a:r>
              <a:rPr lang="en-US" sz="32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id-ID" sz="3200" dirty="0">
                <a:solidFill>
                  <a:srgbClr val="000000"/>
                </a:solidFill>
                <a:latin typeface="Arial" charset="0"/>
              </a:rPr>
              <a:t>lingkungan sosialnya</a:t>
            </a:r>
            <a:r>
              <a:rPr lang="en-US" sz="3200" dirty="0">
                <a:solidFill>
                  <a:srgbClr val="000000"/>
                </a:solidFill>
                <a:latin typeface="Arial" charset="0"/>
              </a:rPr>
              <a:t>.</a:t>
            </a:r>
            <a:endParaRPr lang="id-ID" sz="32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364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DD2E73-1AE4-4529-8365-A5B05C305206}"/>
              </a:ext>
            </a:extLst>
          </p:cNvPr>
          <p:cNvSpPr txBox="1"/>
          <p:nvPr/>
        </p:nvSpPr>
        <p:spPr>
          <a:xfrm>
            <a:off x="11148291" y="5934542"/>
            <a:ext cx="692727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Rounded MT Bold" panose="020F0704030504030204" pitchFamily="34" charset="0"/>
              </a:rPr>
              <a:t>5</a:t>
            </a:r>
            <a:endParaRPr lang="en-ID" sz="2800" dirty="0">
              <a:latin typeface="Arial Rounded MT Bold" panose="020F07040305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687A4F-F893-4C32-A40C-2165A87A9B7C}"/>
              </a:ext>
            </a:extLst>
          </p:cNvPr>
          <p:cNvSpPr txBox="1">
            <a:spLocks/>
          </p:cNvSpPr>
          <p:nvPr/>
        </p:nvSpPr>
        <p:spPr>
          <a:xfrm>
            <a:off x="886692" y="764347"/>
            <a:ext cx="10196944" cy="506859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3200" b="1" i="1" dirty="0">
                <a:solidFill>
                  <a:srgbClr val="0000FF"/>
                </a:solidFill>
                <a:latin typeface="Arial Rounded MT Bold" panose="020F0704030504030204" pitchFamily="34" charset="0"/>
              </a:rPr>
              <a:t>Tanggungjawab Terhadap Masyarakat Umum</a:t>
            </a:r>
            <a:endParaRPr lang="en-US" sz="3200" b="1" i="1" dirty="0">
              <a:solidFill>
                <a:srgbClr val="0000FF"/>
              </a:solidFill>
              <a:latin typeface="Arial Rounded MT Bold" panose="020F0704030504030204" pitchFamily="34" charset="0"/>
            </a:endParaRP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None/>
            </a:pPr>
            <a:endParaRPr lang="id-ID" b="1" i="1" dirty="0">
              <a:solidFill>
                <a:srgbClr val="0000FF"/>
              </a:solidFill>
              <a:latin typeface="Arial Rounded MT Bold" panose="020F0704030504030204" pitchFamily="34" charset="0"/>
            </a:endParaRPr>
          </a:p>
          <a:p>
            <a:pPr marL="720725" indent="-720725" eaLnBrk="1" hangingPunct="1">
              <a:spcBef>
                <a:spcPts val="0"/>
              </a:spcBef>
              <a:spcAft>
                <a:spcPts val="0"/>
              </a:spcAft>
              <a:buFontTx/>
              <a:buChar char="•"/>
            </a:pPr>
            <a:r>
              <a:rPr lang="en-US" sz="3200" b="1" i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Public Health Issues</a:t>
            </a:r>
            <a:endParaRPr lang="id-ID" sz="3200" b="1" i="1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  <a:p>
            <a:pPr marL="720725" indent="-720725" eaLnBrk="1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3200" b="1" i="1" dirty="0">
                <a:solidFill>
                  <a:srgbClr val="009900"/>
                </a:solidFill>
                <a:latin typeface="Arial Rounded MT Bold" panose="020F0704030504030204" pitchFamily="34" charset="0"/>
              </a:rPr>
              <a:t>	</a:t>
            </a:r>
            <a:r>
              <a:rPr lang="en-US" sz="3200" dirty="0" err="1">
                <a:latin typeface="Arial Rounded MT Bold" panose="020F0704030504030204" pitchFamily="34" charset="0"/>
              </a:rPr>
              <a:t>Pencegahan</a:t>
            </a:r>
            <a:r>
              <a:rPr lang="id-ID" sz="3200" dirty="0">
                <a:latin typeface="Arial Rounded MT Bold" panose="020F0704030504030204" pitchFamily="34" charset="0"/>
              </a:rPr>
              <a:t> produksi barang-barang berbahaya, seperti alkohol</a:t>
            </a:r>
            <a:r>
              <a:rPr lang="en-US" sz="3200" dirty="0">
                <a:latin typeface="Arial Rounded MT Bold" panose="020F0704030504030204" pitchFamily="34" charset="0"/>
              </a:rPr>
              <a:t>, </a:t>
            </a:r>
            <a:r>
              <a:rPr lang="id-ID" sz="3200" dirty="0">
                <a:latin typeface="Arial Rounded MT Bold" panose="020F0704030504030204" pitchFamily="34" charset="0"/>
              </a:rPr>
              <a:t>rokok,</a:t>
            </a:r>
            <a:r>
              <a:rPr lang="en-US" sz="3200" dirty="0">
                <a:latin typeface="Arial Rounded MT Bold" panose="020F0704030504030204" pitchFamily="34" charset="0"/>
              </a:rPr>
              <a:t> </a:t>
            </a:r>
            <a:r>
              <a:rPr lang="id-ID" sz="3200" dirty="0">
                <a:latin typeface="Arial Rounded MT Bold" panose="020F0704030504030204" pitchFamily="34" charset="0"/>
              </a:rPr>
              <a:t>vaksin, dan </a:t>
            </a:r>
            <a:r>
              <a:rPr lang="en-US" sz="3200" dirty="0">
                <a:latin typeface="Arial Rounded MT Bold" panose="020F0704030504030204" pitchFamily="34" charset="0"/>
              </a:rPr>
              <a:t>steroids</a:t>
            </a:r>
            <a:r>
              <a:rPr lang="id-ID" sz="3200" dirty="0">
                <a:latin typeface="Arial Rounded MT Bold" panose="020F0704030504030204" pitchFamily="34" charset="0"/>
              </a:rPr>
              <a:t> (doping dan sejenisnya)</a:t>
            </a:r>
            <a:r>
              <a:rPr lang="en-US" sz="3200" dirty="0">
                <a:latin typeface="Arial Rounded MT Bold" panose="020F0704030504030204" pitchFamily="34" charset="0"/>
              </a:rPr>
              <a:t>.</a:t>
            </a:r>
          </a:p>
          <a:p>
            <a:pPr marL="720725" indent="-720725" eaLnBrk="1" hangingPunct="1">
              <a:spcBef>
                <a:spcPts val="0"/>
              </a:spcBef>
              <a:spcAft>
                <a:spcPts val="0"/>
              </a:spcAft>
              <a:buFontTx/>
              <a:buChar char="•"/>
            </a:pPr>
            <a:endParaRPr lang="en-US" sz="1600" b="1" i="1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  <a:p>
            <a:pPr marL="720725" indent="-720725" eaLnBrk="1" hangingPunct="1">
              <a:spcBef>
                <a:spcPts val="0"/>
              </a:spcBef>
              <a:spcAft>
                <a:spcPts val="0"/>
              </a:spcAft>
              <a:buFontTx/>
              <a:buChar char="•"/>
            </a:pPr>
            <a:r>
              <a:rPr lang="en-US" sz="3200" b="1" i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Protecting the Environment</a:t>
            </a:r>
            <a:endParaRPr lang="id-ID" sz="3200" b="1" i="1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  <a:p>
            <a:pPr marL="720725" indent="-720725" eaLnBrk="1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3200" b="1" i="1" dirty="0">
                <a:solidFill>
                  <a:srgbClr val="009900"/>
                </a:solidFill>
                <a:latin typeface="Arial Rounded MT Bold" panose="020F0704030504030204" pitchFamily="34" charset="0"/>
              </a:rPr>
              <a:t>	</a:t>
            </a:r>
            <a:r>
              <a:rPr lang="id-ID" sz="3200" dirty="0">
                <a:latin typeface="Arial Rounded MT Bold" panose="020F0704030504030204" pitchFamily="34" charset="0"/>
              </a:rPr>
              <a:t>Penggunaan sumber daya secara efisien</a:t>
            </a:r>
            <a:r>
              <a:rPr lang="en-US" sz="3200" dirty="0">
                <a:latin typeface="Arial Rounded MT Bold" panose="020F0704030504030204" pitchFamily="34" charset="0"/>
              </a:rPr>
              <a:t> </a:t>
            </a:r>
            <a:r>
              <a:rPr lang="en-US" sz="3200" dirty="0" err="1">
                <a:latin typeface="Arial Rounded MT Bold" panose="020F0704030504030204" pitchFamily="34" charset="0"/>
              </a:rPr>
              <a:t>serta</a:t>
            </a:r>
            <a:r>
              <a:rPr lang="id-ID" sz="3200" dirty="0">
                <a:latin typeface="Arial Rounded MT Bold" panose="020F0704030504030204" pitchFamily="34" charset="0"/>
              </a:rPr>
              <a:t> minimalisasi </a:t>
            </a:r>
            <a:r>
              <a:rPr lang="en-US" sz="3200" dirty="0" err="1">
                <a:latin typeface="Arial Rounded MT Bold" panose="020F0704030504030204" pitchFamily="34" charset="0"/>
              </a:rPr>
              <a:t>dampak</a:t>
            </a:r>
            <a:r>
              <a:rPr lang="en-US" sz="3200" dirty="0">
                <a:latin typeface="Arial Rounded MT Bold" panose="020F0704030504030204" pitchFamily="34" charset="0"/>
              </a:rPr>
              <a:t> </a:t>
            </a:r>
            <a:r>
              <a:rPr lang="id-ID" sz="3200" dirty="0">
                <a:latin typeface="Arial Rounded MT Bold" panose="020F0704030504030204" pitchFamily="34" charset="0"/>
              </a:rPr>
              <a:t>polusi</a:t>
            </a:r>
            <a:r>
              <a:rPr lang="en-US" sz="3200" dirty="0">
                <a:latin typeface="Arial Rounded MT Bold" panose="020F0704030504030204" pitchFamily="34" charset="0"/>
              </a:rPr>
              <a:t> </a:t>
            </a:r>
            <a:r>
              <a:rPr lang="en-US" sz="3200" dirty="0" err="1">
                <a:latin typeface="Arial Rounded MT Bold" panose="020F0704030504030204" pitchFamily="34" charset="0"/>
              </a:rPr>
              <a:t>lingkungan</a:t>
            </a:r>
            <a:r>
              <a:rPr lang="en-US" sz="3200" dirty="0">
                <a:latin typeface="Arial Rounded MT Bold" panose="020F0704030504030204" pitchFamily="34" charset="0"/>
              </a:rPr>
              <a:t> </a:t>
            </a:r>
            <a:r>
              <a:rPr lang="en-US" sz="3200" dirty="0" err="1">
                <a:latin typeface="Arial Rounded MT Bold" panose="020F0704030504030204" pitchFamily="34" charset="0"/>
              </a:rPr>
              <a:t>hidup</a:t>
            </a:r>
            <a:r>
              <a:rPr lang="en-US" sz="3200" dirty="0">
                <a:latin typeface="Arial Rounded MT Bold" panose="020F0704030504030204" pitchFamily="34" charset="0"/>
              </a:rPr>
              <a:t>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8D70B8-D656-4634-B80E-583A78952BC8}"/>
              </a:ext>
            </a:extLst>
          </p:cNvPr>
          <p:cNvSpPr/>
          <p:nvPr/>
        </p:nvSpPr>
        <p:spPr>
          <a:xfrm>
            <a:off x="1311562" y="0"/>
            <a:ext cx="9568873" cy="4987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TANGGUNG JAWAB SOSIAL ORGANISASI</a:t>
            </a:r>
            <a:endParaRPr lang="en-ID" sz="32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1318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DD2E73-1AE4-4529-8365-A5B05C305206}"/>
              </a:ext>
            </a:extLst>
          </p:cNvPr>
          <p:cNvSpPr txBox="1"/>
          <p:nvPr/>
        </p:nvSpPr>
        <p:spPr>
          <a:xfrm>
            <a:off x="11148291" y="5934542"/>
            <a:ext cx="692727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Rounded MT Bold" panose="020F0704030504030204" pitchFamily="34" charset="0"/>
              </a:rPr>
              <a:t>6</a:t>
            </a:r>
            <a:endParaRPr lang="en-ID" sz="2800" dirty="0">
              <a:latin typeface="Arial Rounded MT Bold" panose="020F07040305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687A4F-F893-4C32-A40C-2165A87A9B7C}"/>
              </a:ext>
            </a:extLst>
          </p:cNvPr>
          <p:cNvSpPr txBox="1">
            <a:spLocks/>
          </p:cNvSpPr>
          <p:nvPr/>
        </p:nvSpPr>
        <p:spPr>
          <a:xfrm>
            <a:off x="840510" y="744701"/>
            <a:ext cx="10547926" cy="5368598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720725" indent="-720725" eaLnBrk="1" hangingPunct="1">
              <a:spcBef>
                <a:spcPts val="0"/>
              </a:spcBef>
              <a:spcAft>
                <a:spcPts val="0"/>
              </a:spcAft>
              <a:buFontTx/>
              <a:buChar char="•"/>
            </a:pPr>
            <a:r>
              <a:rPr lang="en-US" sz="3200" b="1" i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Recycling</a:t>
            </a:r>
            <a:r>
              <a:rPr lang="en-US" sz="3200" i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.</a:t>
            </a:r>
            <a:r>
              <a:rPr lang="en-US" sz="3200" b="1" i="1" dirty="0">
                <a:latin typeface="Arial Rounded MT Bold" panose="020F0704030504030204" pitchFamily="34" charset="0"/>
              </a:rPr>
              <a:t> </a:t>
            </a:r>
            <a:r>
              <a:rPr lang="en-US" sz="3200" dirty="0" err="1">
                <a:latin typeface="Arial Rounded MT Bold" panose="020F0704030504030204" pitchFamily="34" charset="0"/>
              </a:rPr>
              <a:t>Daur</a:t>
            </a:r>
            <a:r>
              <a:rPr lang="en-US" sz="3200" dirty="0">
                <a:latin typeface="Arial Rounded MT Bold" panose="020F0704030504030204" pitchFamily="34" charset="0"/>
              </a:rPr>
              <a:t> </a:t>
            </a:r>
            <a:r>
              <a:rPr lang="en-US" sz="3200" dirty="0" err="1">
                <a:latin typeface="Arial Rounded MT Bold" panose="020F0704030504030204" pitchFamily="34" charset="0"/>
              </a:rPr>
              <a:t>ulang</a:t>
            </a:r>
            <a:r>
              <a:rPr lang="en-US" sz="3200" dirty="0">
                <a:latin typeface="Arial Rounded MT Bold" panose="020F0704030504030204" pitchFamily="34" charset="0"/>
              </a:rPr>
              <a:t> material </a:t>
            </a:r>
            <a:r>
              <a:rPr lang="en-US" sz="3200" dirty="0" err="1">
                <a:latin typeface="Arial Rounded MT Bold" panose="020F0704030504030204" pitchFamily="34" charset="0"/>
              </a:rPr>
              <a:t>produksi</a:t>
            </a:r>
            <a:r>
              <a:rPr lang="id-ID" sz="3200" dirty="0">
                <a:latin typeface="Arial Rounded MT Bold" panose="020F0704030504030204" pitchFamily="34" charset="0"/>
              </a:rPr>
              <a:t> untuk pemanfaatan kembali</a:t>
            </a:r>
            <a:r>
              <a:rPr lang="en-US" sz="3200" dirty="0">
                <a:latin typeface="Arial Rounded MT Bold" panose="020F0704030504030204" pitchFamily="34" charset="0"/>
              </a:rPr>
              <a:t>. </a:t>
            </a: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latin typeface="Arial Rounded MT Bold" panose="020F0704030504030204" pitchFamily="34" charset="0"/>
            </a:endParaRPr>
          </a:p>
          <a:p>
            <a:pPr marL="720725" indent="-720725" eaLnBrk="1" hangingPunct="1">
              <a:spcBef>
                <a:spcPts val="0"/>
              </a:spcBef>
              <a:spcAft>
                <a:spcPts val="0"/>
              </a:spcAft>
              <a:buFontTx/>
              <a:buChar char="•"/>
            </a:pPr>
            <a:r>
              <a:rPr lang="en-US" sz="3200" b="1" i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Developing the Quality of the Workforce.</a:t>
            </a:r>
            <a:r>
              <a:rPr lang="en-US" sz="3200" dirty="0">
                <a:latin typeface="Arial Rounded MT Bold" panose="020F0704030504030204" pitchFamily="34" charset="0"/>
              </a:rPr>
              <a:t> </a:t>
            </a:r>
            <a:r>
              <a:rPr lang="en-US" sz="3200" dirty="0" err="1">
                <a:latin typeface="Arial Rounded MT Bold" panose="020F0704030504030204" pitchFamily="34" charset="0"/>
              </a:rPr>
              <a:t>Pengembangan</a:t>
            </a:r>
            <a:r>
              <a:rPr lang="en-US" sz="3200" dirty="0">
                <a:latin typeface="Arial Rounded MT Bold" panose="020F0704030504030204" pitchFamily="34" charset="0"/>
              </a:rPr>
              <a:t> </a:t>
            </a:r>
            <a:r>
              <a:rPr lang="en-US" sz="3200" dirty="0" err="1">
                <a:latin typeface="Arial Rounded MT Bold" panose="020F0704030504030204" pitchFamily="34" charset="0"/>
              </a:rPr>
              <a:t>lingkungan</a:t>
            </a:r>
            <a:r>
              <a:rPr lang="en-US" sz="3200" dirty="0">
                <a:latin typeface="Arial Rounded MT Bold" panose="020F0704030504030204" pitchFamily="34" charset="0"/>
              </a:rPr>
              <a:t> </a:t>
            </a:r>
            <a:r>
              <a:rPr lang="en-US" sz="3200" dirty="0" err="1">
                <a:latin typeface="Arial Rounded MT Bold" panose="020F0704030504030204" pitchFamily="34" charset="0"/>
              </a:rPr>
              <a:t>kerja</a:t>
            </a:r>
            <a:r>
              <a:rPr lang="en-US" sz="3200" dirty="0">
                <a:latin typeface="Arial Rounded MT Bold" panose="020F0704030504030204" pitchFamily="34" charset="0"/>
              </a:rPr>
              <a:t> yang </a:t>
            </a:r>
            <a:r>
              <a:rPr lang="en-US" sz="3200" dirty="0" err="1">
                <a:latin typeface="Arial Rounded MT Bold" panose="020F0704030504030204" pitchFamily="34" charset="0"/>
              </a:rPr>
              <a:t>berkualitas</a:t>
            </a:r>
            <a:r>
              <a:rPr lang="en-US" sz="3200" dirty="0">
                <a:latin typeface="Arial Rounded MT Bold" panose="020F0704030504030204" pitchFamily="34" charset="0"/>
              </a:rPr>
              <a:t>, </a:t>
            </a:r>
            <a:r>
              <a:rPr lang="en-US" sz="3200" dirty="0" err="1">
                <a:latin typeface="Arial Rounded MT Bold" panose="020F0704030504030204" pitchFamily="34" charset="0"/>
              </a:rPr>
              <a:t>untuk</a:t>
            </a:r>
            <a:r>
              <a:rPr lang="en-US" sz="3200" dirty="0">
                <a:latin typeface="Arial Rounded MT Bold" panose="020F0704030504030204" pitchFamily="34" charset="0"/>
              </a:rPr>
              <a:t> </a:t>
            </a:r>
            <a:r>
              <a:rPr lang="en-US" sz="3200" dirty="0" err="1">
                <a:latin typeface="Arial Rounded MT Bold" panose="020F0704030504030204" pitchFamily="34" charset="0"/>
              </a:rPr>
              <a:t>peningkatan</a:t>
            </a:r>
            <a:r>
              <a:rPr lang="en-US" sz="3200" dirty="0">
                <a:latin typeface="Arial Rounded MT Bold" panose="020F0704030504030204" pitchFamily="34" charset="0"/>
              </a:rPr>
              <a:t> </a:t>
            </a:r>
            <a:r>
              <a:rPr lang="en-US" sz="3200" dirty="0" err="1">
                <a:latin typeface="Arial Rounded MT Bold" panose="020F0704030504030204" pitchFamily="34" charset="0"/>
              </a:rPr>
              <a:t>kesejahteraan</a:t>
            </a:r>
            <a:r>
              <a:rPr lang="en-US" sz="3200" dirty="0">
                <a:latin typeface="Arial Rounded MT Bold" panose="020F0704030504030204" pitchFamily="34" charset="0"/>
              </a:rPr>
              <a:t> </a:t>
            </a:r>
            <a:r>
              <a:rPr lang="en-US" sz="3200" dirty="0" err="1">
                <a:latin typeface="Arial Rounded MT Bold" panose="020F0704030504030204" pitchFamily="34" charset="0"/>
              </a:rPr>
              <a:t>karyawan</a:t>
            </a:r>
            <a:r>
              <a:rPr lang="id-ID" sz="3200" dirty="0">
                <a:latin typeface="Arial Rounded MT Bold" panose="020F0704030504030204" pitchFamily="34" charset="0"/>
              </a:rPr>
              <a:t>.</a:t>
            </a:r>
            <a:endParaRPr lang="en-US" sz="3200" dirty="0">
              <a:latin typeface="Arial Rounded MT Bold" panose="020F0704030504030204" pitchFamily="34" charset="0"/>
            </a:endParaRP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sz="1100" dirty="0">
              <a:latin typeface="Arial Rounded MT Bold" panose="020F0704030504030204" pitchFamily="34" charset="0"/>
            </a:endParaRPr>
          </a:p>
          <a:p>
            <a:pPr marL="720725" indent="-720725" eaLnBrk="1" hangingPunct="1">
              <a:spcBef>
                <a:spcPts val="0"/>
              </a:spcBef>
              <a:spcAft>
                <a:spcPts val="0"/>
              </a:spcAft>
              <a:buFontTx/>
              <a:buChar char="•"/>
            </a:pPr>
            <a:r>
              <a:rPr lang="en-US" sz="3200" b="1" i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Corporate Philanthropy</a:t>
            </a:r>
            <a:r>
              <a:rPr lang="id-ID" sz="3200" b="1" i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 (bantuan sosial)</a:t>
            </a:r>
            <a:r>
              <a:rPr lang="en-US" sz="3200" b="1" i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.</a:t>
            </a:r>
            <a:r>
              <a:rPr lang="en-US" sz="32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3200" dirty="0" err="1">
                <a:latin typeface="Arial Rounded MT Bold" panose="020F0704030504030204" pitchFamily="34" charset="0"/>
              </a:rPr>
              <a:t>Bantuan</a:t>
            </a:r>
            <a:r>
              <a:rPr lang="en-US" sz="3200" dirty="0">
                <a:latin typeface="Arial Rounded MT Bold" panose="020F0704030504030204" pitchFamily="34" charset="0"/>
              </a:rPr>
              <a:t> </a:t>
            </a:r>
            <a:r>
              <a:rPr lang="en-US" sz="3200" dirty="0" err="1">
                <a:latin typeface="Arial Rounded MT Bold" panose="020F0704030504030204" pitchFamily="34" charset="0"/>
              </a:rPr>
              <a:t>sosial</a:t>
            </a:r>
            <a:r>
              <a:rPr lang="en-US" sz="3200" dirty="0">
                <a:latin typeface="Arial Rounded MT Bold" panose="020F0704030504030204" pitchFamily="34" charset="0"/>
              </a:rPr>
              <a:t> </a:t>
            </a:r>
            <a:r>
              <a:rPr lang="en-US" sz="3200" dirty="0" err="1">
                <a:latin typeface="Arial Rounded MT Bold" panose="020F0704030504030204" pitchFamily="34" charset="0"/>
              </a:rPr>
              <a:t>untuk</a:t>
            </a:r>
            <a:r>
              <a:rPr lang="en-US" sz="3200" dirty="0">
                <a:latin typeface="Arial Rounded MT Bold" panose="020F0704030504030204" pitchFamily="34" charset="0"/>
              </a:rPr>
              <a:t> </a:t>
            </a:r>
            <a:r>
              <a:rPr lang="en-US" sz="3200" dirty="0" err="1">
                <a:latin typeface="Arial Rounded MT Bold" panose="020F0704030504030204" pitchFamily="34" charset="0"/>
              </a:rPr>
              <a:t>peningkatan</a:t>
            </a:r>
            <a:r>
              <a:rPr lang="en-US" sz="3200" dirty="0">
                <a:latin typeface="Arial Rounded MT Bold" panose="020F0704030504030204" pitchFamily="34" charset="0"/>
              </a:rPr>
              <a:t> </a:t>
            </a:r>
            <a:r>
              <a:rPr lang="en-US" sz="3200" dirty="0" err="1">
                <a:latin typeface="Arial Rounded MT Bold" panose="020F0704030504030204" pitchFamily="34" charset="0"/>
              </a:rPr>
              <a:t>kualitas</a:t>
            </a:r>
            <a:r>
              <a:rPr lang="en-US" sz="3200" dirty="0">
                <a:latin typeface="Arial Rounded MT Bold" panose="020F0704030504030204" pitchFamily="34" charset="0"/>
              </a:rPr>
              <a:t> </a:t>
            </a:r>
            <a:r>
              <a:rPr lang="en-US" sz="3200" dirty="0" err="1">
                <a:latin typeface="Arial Rounded MT Bold" panose="020F0704030504030204" pitchFamily="34" charset="0"/>
              </a:rPr>
              <a:t>hidup</a:t>
            </a:r>
            <a:r>
              <a:rPr lang="en-US" sz="3200" dirty="0">
                <a:latin typeface="Arial Rounded MT Bold" panose="020F0704030504030204" pitchFamily="34" charset="0"/>
              </a:rPr>
              <a:t> dan </a:t>
            </a:r>
            <a:r>
              <a:rPr lang="en-US" sz="3200" dirty="0" err="1">
                <a:latin typeface="Arial Rounded MT Bold" panose="020F0704030504030204" pitchFamily="34" charset="0"/>
              </a:rPr>
              <a:t>kesejahteraan</a:t>
            </a:r>
            <a:r>
              <a:rPr lang="en-US" sz="3200" dirty="0">
                <a:latin typeface="Arial Rounded MT Bold" panose="020F0704030504030204" pitchFamily="34" charset="0"/>
              </a:rPr>
              <a:t> </a:t>
            </a:r>
            <a:r>
              <a:rPr lang="en-US" sz="3200" dirty="0" err="1">
                <a:latin typeface="Arial Rounded MT Bold" panose="020F0704030504030204" pitchFamily="34" charset="0"/>
              </a:rPr>
              <a:t>masyarakat</a:t>
            </a:r>
            <a:r>
              <a:rPr lang="en-US" sz="3200" dirty="0">
                <a:latin typeface="Arial Rounded MT Bold" panose="020F0704030504030204" pitchFamily="34" charset="0"/>
              </a:rPr>
              <a:t> di </a:t>
            </a:r>
            <a:r>
              <a:rPr lang="en-US" sz="3200" dirty="0" err="1">
                <a:latin typeface="Arial Rounded MT Bold" panose="020F0704030504030204" pitchFamily="34" charset="0"/>
              </a:rPr>
              <a:t>lingkungan</a:t>
            </a:r>
            <a:r>
              <a:rPr lang="en-US" sz="3200" dirty="0">
                <a:latin typeface="Arial Rounded MT Bold" panose="020F0704030504030204" pitchFamily="34" charset="0"/>
              </a:rPr>
              <a:t> </a:t>
            </a:r>
            <a:r>
              <a:rPr lang="en-US" sz="3200" dirty="0" err="1">
                <a:latin typeface="Arial Rounded MT Bold" panose="020F0704030504030204" pitchFamily="34" charset="0"/>
              </a:rPr>
              <a:t>organisasi</a:t>
            </a:r>
            <a:r>
              <a:rPr lang="en-US" sz="3200" dirty="0">
                <a:latin typeface="Arial Rounded MT Bold" panose="020F0704030504030204" pitchFamily="34" charset="0"/>
              </a:rPr>
              <a:t>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8D70B8-D656-4634-B80E-583A78952BC8}"/>
              </a:ext>
            </a:extLst>
          </p:cNvPr>
          <p:cNvSpPr/>
          <p:nvPr/>
        </p:nvSpPr>
        <p:spPr>
          <a:xfrm>
            <a:off x="1311562" y="0"/>
            <a:ext cx="9568873" cy="4987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TANGGUNG JAWAB SOSIAL ORGANISASI</a:t>
            </a:r>
            <a:endParaRPr lang="en-ID" sz="32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748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DD2E73-1AE4-4529-8365-A5B05C305206}"/>
              </a:ext>
            </a:extLst>
          </p:cNvPr>
          <p:cNvSpPr txBox="1"/>
          <p:nvPr/>
        </p:nvSpPr>
        <p:spPr>
          <a:xfrm>
            <a:off x="11148291" y="5934542"/>
            <a:ext cx="692727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Rounded MT Bold" panose="020F0704030504030204" pitchFamily="34" charset="0"/>
              </a:rPr>
              <a:t>7</a:t>
            </a:r>
            <a:endParaRPr lang="en-ID" sz="2800" dirty="0">
              <a:latin typeface="Arial Rounded MT Bold" panose="020F07040305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687A4F-F893-4C32-A40C-2165A87A9B7C}"/>
              </a:ext>
            </a:extLst>
          </p:cNvPr>
          <p:cNvSpPr txBox="1">
            <a:spLocks/>
          </p:cNvSpPr>
          <p:nvPr/>
        </p:nvSpPr>
        <p:spPr>
          <a:xfrm>
            <a:off x="932874" y="1035059"/>
            <a:ext cx="10547926" cy="4787881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342900" indent="-342900" eaLnBrk="1" hangingPunct="1">
              <a:spcAft>
                <a:spcPts val="600"/>
              </a:spcAft>
              <a:buNone/>
            </a:pPr>
            <a:r>
              <a:rPr lang="id-ID" sz="3200" b="1" i="1" dirty="0">
                <a:solidFill>
                  <a:srgbClr val="0000FF"/>
                </a:solidFill>
                <a:latin typeface="Arial Rounded MT Bold" panose="020F0704030504030204" pitchFamily="34" charset="0"/>
              </a:rPr>
              <a:t>Tanggungjawab Terhadap Konsumen</a:t>
            </a:r>
            <a:endParaRPr lang="en-US" sz="3200" b="1" i="1" dirty="0">
              <a:solidFill>
                <a:srgbClr val="0000FF"/>
              </a:solidFill>
              <a:latin typeface="Arial Rounded MT Bold" panose="020F0704030504030204" pitchFamily="34" charset="0"/>
            </a:endParaRPr>
          </a:p>
          <a:p>
            <a:pPr marL="342900" indent="-342900" eaLnBrk="1" hangingPunct="1">
              <a:spcAft>
                <a:spcPts val="600"/>
              </a:spcAft>
              <a:buNone/>
            </a:pPr>
            <a:endParaRPr lang="id-ID" sz="1600" b="1" i="1" dirty="0">
              <a:solidFill>
                <a:srgbClr val="0000FF"/>
              </a:solidFill>
              <a:latin typeface="Arial Rounded MT Bold" panose="020F0704030504030204" pitchFamily="34" charset="0"/>
            </a:endParaRPr>
          </a:p>
          <a:p>
            <a:pPr marL="628650" indent="-628650" eaLnBrk="1" hangingPunct="1">
              <a:spcAft>
                <a:spcPts val="600"/>
              </a:spcAft>
              <a:buFontTx/>
              <a:buChar char="•"/>
            </a:pPr>
            <a:r>
              <a:rPr lang="en-US" sz="3200" b="1" i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The Right to Be Safe</a:t>
            </a:r>
            <a:r>
              <a:rPr lang="id-ID" sz="3200" b="1" i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 (Hak Atas Keamanan)</a:t>
            </a:r>
            <a:r>
              <a:rPr lang="en-US" sz="3200" b="1" i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.</a:t>
            </a:r>
            <a:r>
              <a:rPr lang="en-US" sz="3200" dirty="0">
                <a:latin typeface="Arial Rounded MT Bold" panose="020F0704030504030204" pitchFamily="34" charset="0"/>
              </a:rPr>
              <a:t> M</a:t>
            </a:r>
            <a:r>
              <a:rPr lang="id-ID" sz="3200" dirty="0">
                <a:latin typeface="Arial Rounded MT Bold" panose="020F0704030504030204" pitchFamily="34" charset="0"/>
              </a:rPr>
              <a:t>emproduksi barang-barang yang aman </a:t>
            </a:r>
            <a:r>
              <a:rPr lang="en-US" sz="3200" dirty="0" err="1">
                <a:latin typeface="Arial Rounded MT Bold" panose="020F0704030504030204" pitchFamily="34" charset="0"/>
              </a:rPr>
              <a:t>bagi</a:t>
            </a:r>
            <a:r>
              <a:rPr lang="en-US" sz="3200" dirty="0">
                <a:latin typeface="Arial Rounded MT Bold" panose="020F0704030504030204" pitchFamily="34" charset="0"/>
              </a:rPr>
              <a:t> </a:t>
            </a:r>
            <a:r>
              <a:rPr lang="en-US" sz="3200" dirty="0" err="1">
                <a:latin typeface="Arial Rounded MT Bold" panose="020F0704030504030204" pitchFamily="34" charset="0"/>
              </a:rPr>
              <a:t>konsumen</a:t>
            </a:r>
            <a:r>
              <a:rPr lang="id-ID" sz="3200" dirty="0">
                <a:latin typeface="Arial Rounded MT Bold" panose="020F0704030504030204" pitchFamily="34" charset="0"/>
              </a:rPr>
              <a:t>.</a:t>
            </a:r>
            <a:endParaRPr lang="en-US" sz="3200" dirty="0">
              <a:latin typeface="Arial Rounded MT Bold" panose="020F0704030504030204" pitchFamily="34" charset="0"/>
            </a:endParaRPr>
          </a:p>
          <a:p>
            <a:pPr marL="0" indent="0" eaLnBrk="1" hangingPunct="1">
              <a:spcAft>
                <a:spcPts val="600"/>
              </a:spcAft>
              <a:buNone/>
            </a:pPr>
            <a:endParaRPr lang="en-US" sz="1200" dirty="0">
              <a:latin typeface="Arial Rounded MT Bold" panose="020F0704030504030204" pitchFamily="34" charset="0"/>
            </a:endParaRPr>
          </a:p>
          <a:p>
            <a:pPr marL="628650" indent="-628650" eaLnBrk="1" hangingPunct="1">
              <a:spcAft>
                <a:spcPts val="600"/>
              </a:spcAft>
              <a:buFontTx/>
              <a:buChar char="•"/>
            </a:pPr>
            <a:r>
              <a:rPr lang="en-US" sz="3200" b="1" i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The Right to Be Informed</a:t>
            </a:r>
            <a:r>
              <a:rPr lang="id-ID" sz="3200" b="1" i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 (Hak Mendapatkan Informasi)</a:t>
            </a:r>
            <a:r>
              <a:rPr lang="en-US" sz="3200" b="1" i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.</a:t>
            </a:r>
            <a:r>
              <a:rPr lang="en-US" sz="3200" b="1" i="1" dirty="0">
                <a:solidFill>
                  <a:srgbClr val="009D7E"/>
                </a:solidFill>
                <a:latin typeface="Arial Rounded MT Bold" panose="020F0704030504030204" pitchFamily="34" charset="0"/>
              </a:rPr>
              <a:t> </a:t>
            </a:r>
            <a:r>
              <a:rPr lang="id-ID" sz="3200" b="1" i="1" dirty="0">
                <a:solidFill>
                  <a:srgbClr val="009D7E"/>
                </a:solidFill>
                <a:latin typeface="Arial Rounded MT Bold" panose="020F0704030504030204" pitchFamily="34" charset="0"/>
              </a:rPr>
              <a:t> </a:t>
            </a:r>
            <a:r>
              <a:rPr lang="en-US" sz="3200" dirty="0" err="1">
                <a:latin typeface="Arial Rounded MT Bold" panose="020F0704030504030204" pitchFamily="34" charset="0"/>
              </a:rPr>
              <a:t>Memberikan</a:t>
            </a:r>
            <a:r>
              <a:rPr lang="en-US" sz="3200" dirty="0">
                <a:latin typeface="Arial Rounded MT Bold" panose="020F0704030504030204" pitchFamily="34" charset="0"/>
              </a:rPr>
              <a:t> </a:t>
            </a:r>
            <a:r>
              <a:rPr lang="en-US" sz="3200" dirty="0" err="1">
                <a:latin typeface="Arial Rounded MT Bold" panose="020F0704030504030204" pitchFamily="34" charset="0"/>
              </a:rPr>
              <a:t>informasi</a:t>
            </a:r>
            <a:r>
              <a:rPr lang="en-US" sz="3200" dirty="0">
                <a:latin typeface="Arial Rounded MT Bold" panose="020F0704030504030204" pitchFamily="34" charset="0"/>
              </a:rPr>
              <a:t> yang </a:t>
            </a:r>
            <a:r>
              <a:rPr lang="en-US" sz="3200" dirty="0" err="1">
                <a:latin typeface="Arial Rounded MT Bold" panose="020F0704030504030204" pitchFamily="34" charset="0"/>
              </a:rPr>
              <a:t>objektif</a:t>
            </a:r>
            <a:r>
              <a:rPr lang="en-US" sz="3200" dirty="0">
                <a:latin typeface="Arial Rounded MT Bold" panose="020F0704030504030204" pitchFamily="34" charset="0"/>
              </a:rPr>
              <a:t> </a:t>
            </a:r>
            <a:r>
              <a:rPr lang="en-US" sz="3200" dirty="0" err="1">
                <a:latin typeface="Arial Rounded MT Bold" panose="020F0704030504030204" pitchFamily="34" charset="0"/>
              </a:rPr>
              <a:t>kepada</a:t>
            </a:r>
            <a:r>
              <a:rPr lang="en-US" sz="3200" dirty="0">
                <a:latin typeface="Arial Rounded MT Bold" panose="020F0704030504030204" pitchFamily="34" charset="0"/>
              </a:rPr>
              <a:t> </a:t>
            </a:r>
            <a:r>
              <a:rPr lang="en-US" sz="3200" dirty="0" err="1">
                <a:latin typeface="Arial Rounded MT Bold" panose="020F0704030504030204" pitchFamily="34" charset="0"/>
              </a:rPr>
              <a:t>konsumen</a:t>
            </a:r>
            <a:r>
              <a:rPr lang="en-US" sz="3200" dirty="0">
                <a:latin typeface="Arial Rounded MT Bold" panose="020F0704030504030204" pitchFamily="34" charset="0"/>
              </a:rPr>
              <a:t>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8D70B8-D656-4634-B80E-583A78952BC8}"/>
              </a:ext>
            </a:extLst>
          </p:cNvPr>
          <p:cNvSpPr/>
          <p:nvPr/>
        </p:nvSpPr>
        <p:spPr>
          <a:xfrm>
            <a:off x="1311562" y="0"/>
            <a:ext cx="9568873" cy="4987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TANGGUNG JAWAB SOSIAL ORGANISASI</a:t>
            </a:r>
            <a:endParaRPr lang="en-ID" sz="32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64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DD2E73-1AE4-4529-8365-A5B05C305206}"/>
              </a:ext>
            </a:extLst>
          </p:cNvPr>
          <p:cNvSpPr txBox="1"/>
          <p:nvPr/>
        </p:nvSpPr>
        <p:spPr>
          <a:xfrm>
            <a:off x="11148291" y="5934542"/>
            <a:ext cx="692727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Rounded MT Bold" panose="020F0704030504030204" pitchFamily="34" charset="0"/>
              </a:rPr>
              <a:t>8</a:t>
            </a:r>
            <a:endParaRPr lang="en-ID" sz="2800" dirty="0">
              <a:latin typeface="Arial Rounded MT Bold" panose="020F07040305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687A4F-F893-4C32-A40C-2165A87A9B7C}"/>
              </a:ext>
            </a:extLst>
          </p:cNvPr>
          <p:cNvSpPr txBox="1">
            <a:spLocks/>
          </p:cNvSpPr>
          <p:nvPr/>
        </p:nvSpPr>
        <p:spPr>
          <a:xfrm>
            <a:off x="1163781" y="1146661"/>
            <a:ext cx="10206179" cy="4787881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720725" indent="-720725" eaLnBrk="1" hangingPunct="1">
              <a:spcAft>
                <a:spcPts val="600"/>
              </a:spcAft>
              <a:buFontTx/>
              <a:buChar char="•"/>
            </a:pPr>
            <a:r>
              <a:rPr lang="en-US" sz="3200" b="1" i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The Right to Choose</a:t>
            </a:r>
            <a:r>
              <a:rPr lang="id-ID" sz="3200" b="1" i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 (Hak Untuk Memilih)</a:t>
            </a:r>
            <a:r>
              <a:rPr lang="en-US" sz="3200" b="1" i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.</a:t>
            </a:r>
            <a:r>
              <a:rPr lang="en-US" sz="3200" b="1" i="1" dirty="0">
                <a:solidFill>
                  <a:srgbClr val="009D7E"/>
                </a:solidFill>
                <a:latin typeface="Arial Rounded MT Bold" panose="020F0704030504030204" pitchFamily="34" charset="0"/>
              </a:rPr>
              <a:t> </a:t>
            </a:r>
            <a:r>
              <a:rPr lang="en-US" sz="3200" dirty="0" err="1">
                <a:latin typeface="Arial Rounded MT Bold" panose="020F0704030504030204" pitchFamily="34" charset="0"/>
              </a:rPr>
              <a:t>Mengedukasi</a:t>
            </a:r>
            <a:r>
              <a:rPr lang="en-US" sz="3200" dirty="0">
                <a:latin typeface="Arial Rounded MT Bold" panose="020F0704030504030204" pitchFamily="34" charset="0"/>
              </a:rPr>
              <a:t> </a:t>
            </a:r>
            <a:r>
              <a:rPr lang="id-ID" sz="3200" dirty="0">
                <a:latin typeface="Arial Rounded MT Bold" panose="020F0704030504030204" pitchFamily="34" charset="0"/>
              </a:rPr>
              <a:t>konsumen untuk </a:t>
            </a:r>
            <a:r>
              <a:rPr lang="en-US" sz="3200" dirty="0" err="1">
                <a:latin typeface="Arial Rounded MT Bold" panose="020F0704030504030204" pitchFamily="34" charset="0"/>
              </a:rPr>
              <a:t>mampu</a:t>
            </a:r>
            <a:r>
              <a:rPr lang="en-US" sz="3200" dirty="0">
                <a:latin typeface="Arial Rounded MT Bold" panose="020F0704030504030204" pitchFamily="34" charset="0"/>
              </a:rPr>
              <a:t> </a:t>
            </a:r>
            <a:r>
              <a:rPr lang="id-ID" sz="3200" dirty="0">
                <a:latin typeface="Arial Rounded MT Bold" panose="020F0704030504030204" pitchFamily="34" charset="0"/>
              </a:rPr>
              <a:t>memilih produk atau jasa yang diinginkan secara tepat</a:t>
            </a:r>
            <a:r>
              <a:rPr lang="en-US" sz="3200" dirty="0">
                <a:latin typeface="Arial Rounded MT Bold" panose="020F0704030504030204" pitchFamily="34" charset="0"/>
              </a:rPr>
              <a:t>.</a:t>
            </a:r>
          </a:p>
          <a:p>
            <a:pPr marL="720725" indent="-720725" eaLnBrk="1" hangingPunct="1">
              <a:spcAft>
                <a:spcPts val="600"/>
              </a:spcAft>
              <a:buNone/>
            </a:pPr>
            <a:endParaRPr lang="en-US" sz="1800" dirty="0">
              <a:latin typeface="Arial Rounded MT Bold" panose="020F0704030504030204" pitchFamily="34" charset="0"/>
            </a:endParaRPr>
          </a:p>
          <a:p>
            <a:pPr marL="720725" indent="-720725" eaLnBrk="1" hangingPunct="1">
              <a:spcAft>
                <a:spcPts val="600"/>
              </a:spcAft>
              <a:buFontTx/>
              <a:buChar char="•"/>
            </a:pPr>
            <a:r>
              <a:rPr lang="en-US" sz="3200" b="1" i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The Right to Be Heard</a:t>
            </a:r>
            <a:r>
              <a:rPr lang="id-ID" sz="3200" b="1" i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 (Hak Untuk Didengar)</a:t>
            </a:r>
            <a:r>
              <a:rPr lang="en-US" sz="3200" b="1" i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.</a:t>
            </a:r>
            <a:r>
              <a:rPr lang="en-US" sz="3200" dirty="0">
                <a:latin typeface="Arial Rounded MT Bold" panose="020F0704030504030204" pitchFamily="34" charset="0"/>
              </a:rPr>
              <a:t> </a:t>
            </a:r>
            <a:r>
              <a:rPr lang="en-US" sz="3200" dirty="0" err="1">
                <a:latin typeface="Arial Rounded MT Bold" panose="020F0704030504030204" pitchFamily="34" charset="0"/>
              </a:rPr>
              <a:t>Memberikan</a:t>
            </a:r>
            <a:r>
              <a:rPr lang="en-US" sz="3200" dirty="0">
                <a:latin typeface="Arial Rounded MT Bold" panose="020F0704030504030204" pitchFamily="34" charset="0"/>
              </a:rPr>
              <a:t> </a:t>
            </a:r>
            <a:r>
              <a:rPr lang="en-US" sz="3200" dirty="0" err="1">
                <a:latin typeface="Arial Rounded MT Bold" panose="020F0704030504030204" pitchFamily="34" charset="0"/>
              </a:rPr>
              <a:t>ruang</a:t>
            </a:r>
            <a:r>
              <a:rPr lang="en-US" sz="3200" dirty="0">
                <a:latin typeface="Arial Rounded MT Bold" panose="020F0704030504030204" pitchFamily="34" charset="0"/>
              </a:rPr>
              <a:t> </a:t>
            </a:r>
            <a:r>
              <a:rPr lang="en-US" sz="3200" dirty="0" err="1">
                <a:latin typeface="Arial Rounded MT Bold" panose="020F0704030504030204" pitchFamily="34" charset="0"/>
              </a:rPr>
              <a:t>kepada</a:t>
            </a:r>
            <a:r>
              <a:rPr lang="en-US" sz="3200" dirty="0">
                <a:latin typeface="Arial Rounded MT Bold" panose="020F0704030504030204" pitchFamily="34" charset="0"/>
              </a:rPr>
              <a:t> </a:t>
            </a:r>
            <a:r>
              <a:rPr lang="en-US" sz="3200" dirty="0" err="1">
                <a:latin typeface="Arial Rounded MT Bold" panose="020F0704030504030204" pitchFamily="34" charset="0"/>
              </a:rPr>
              <a:t>konsumen</a:t>
            </a:r>
            <a:r>
              <a:rPr lang="en-US" sz="3200" dirty="0">
                <a:latin typeface="Arial Rounded MT Bold" panose="020F0704030504030204" pitchFamily="34" charset="0"/>
              </a:rPr>
              <a:t> </a:t>
            </a:r>
            <a:r>
              <a:rPr lang="en-US" sz="3200" dirty="0" err="1">
                <a:latin typeface="Arial Rounded MT Bold" panose="020F0704030504030204" pitchFamily="34" charset="0"/>
              </a:rPr>
              <a:t>untuk</a:t>
            </a:r>
            <a:r>
              <a:rPr lang="en-US" sz="3200" dirty="0">
                <a:latin typeface="Arial Rounded MT Bold" panose="020F0704030504030204" pitchFamily="34" charset="0"/>
              </a:rPr>
              <a:t> </a:t>
            </a:r>
            <a:r>
              <a:rPr lang="en-US" sz="3200" dirty="0" err="1">
                <a:latin typeface="Arial Rounded MT Bold" panose="020F0704030504030204" pitchFamily="34" charset="0"/>
              </a:rPr>
              <a:t>menyampaikan</a:t>
            </a:r>
            <a:r>
              <a:rPr lang="en-US" sz="3200" dirty="0">
                <a:latin typeface="Arial Rounded MT Bold" panose="020F0704030504030204" pitchFamily="34" charset="0"/>
              </a:rPr>
              <a:t> </a:t>
            </a:r>
            <a:r>
              <a:rPr lang="en-US" sz="3200" dirty="0" err="1">
                <a:latin typeface="Arial Rounded MT Bold" panose="020F0704030504030204" pitchFamily="34" charset="0"/>
              </a:rPr>
              <a:t>keluhan</a:t>
            </a:r>
            <a:r>
              <a:rPr lang="en-US" sz="3200" dirty="0">
                <a:latin typeface="Arial Rounded MT Bold" panose="020F0704030504030204" pitchFamily="34" charset="0"/>
              </a:rPr>
              <a:t> </a:t>
            </a:r>
            <a:r>
              <a:rPr lang="en-US" sz="3200" dirty="0" err="1">
                <a:latin typeface="Arial Rounded MT Bold" panose="020F0704030504030204" pitchFamily="34" charset="0"/>
              </a:rPr>
              <a:t>atas</a:t>
            </a:r>
            <a:r>
              <a:rPr lang="en-US" sz="3200" dirty="0">
                <a:latin typeface="Arial Rounded MT Bold" panose="020F0704030504030204" pitchFamily="34" charset="0"/>
              </a:rPr>
              <a:t> </a:t>
            </a:r>
            <a:r>
              <a:rPr lang="en-US" sz="3200" dirty="0" err="1">
                <a:latin typeface="Arial Rounded MT Bold" panose="020F0704030504030204" pitchFamily="34" charset="0"/>
              </a:rPr>
              <a:t>produk</a:t>
            </a:r>
            <a:r>
              <a:rPr lang="en-US" sz="3200" dirty="0">
                <a:latin typeface="Arial Rounded MT Bold" panose="020F0704030504030204" pitchFamily="34" charset="0"/>
              </a:rPr>
              <a:t> </a:t>
            </a:r>
            <a:r>
              <a:rPr lang="en-US" sz="3200" dirty="0" err="1">
                <a:latin typeface="Arial Rounded MT Bold" panose="020F0704030504030204" pitchFamily="34" charset="0"/>
              </a:rPr>
              <a:t>atau</a:t>
            </a:r>
            <a:r>
              <a:rPr lang="en-US" sz="3200" dirty="0">
                <a:latin typeface="Arial Rounded MT Bold" panose="020F0704030504030204" pitchFamily="34" charset="0"/>
              </a:rPr>
              <a:t> </a:t>
            </a:r>
            <a:r>
              <a:rPr lang="en-US" sz="3200" dirty="0" err="1">
                <a:latin typeface="Arial Rounded MT Bold" panose="020F0704030504030204" pitchFamily="34" charset="0"/>
              </a:rPr>
              <a:t>pelayanan</a:t>
            </a:r>
            <a:r>
              <a:rPr lang="en-US" sz="3200" dirty="0">
                <a:latin typeface="Arial Rounded MT Bold" panose="020F0704030504030204" pitchFamily="34" charset="0"/>
              </a:rPr>
              <a:t> yang </a:t>
            </a:r>
            <a:r>
              <a:rPr lang="en-US" sz="3200" dirty="0" err="1">
                <a:latin typeface="Arial Rounded MT Bold" panose="020F0704030504030204" pitchFamily="34" charset="0"/>
              </a:rPr>
              <a:t>diterimanya</a:t>
            </a:r>
            <a:r>
              <a:rPr lang="id-ID" sz="3200" dirty="0">
                <a:latin typeface="Arial Rounded MT Bold" panose="020F0704030504030204" pitchFamily="34" charset="0"/>
              </a:rPr>
              <a:t>.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8D70B8-D656-4634-B80E-583A78952BC8}"/>
              </a:ext>
            </a:extLst>
          </p:cNvPr>
          <p:cNvSpPr/>
          <p:nvPr/>
        </p:nvSpPr>
        <p:spPr>
          <a:xfrm>
            <a:off x="1311562" y="0"/>
            <a:ext cx="9568873" cy="4987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TANGGUNG JAWAB SOSIAL ORGANISASI</a:t>
            </a:r>
            <a:endParaRPr lang="en-ID" sz="32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3576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156</TotalTime>
  <Words>1440</Words>
  <Application>Microsoft Office PowerPoint</Application>
  <PresentationFormat>Widescreen</PresentationFormat>
  <Paragraphs>180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Arial Rounded MT Bold</vt:lpstr>
      <vt:lpstr>Garamond</vt:lpstr>
      <vt:lpstr>Wingdings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Lenovo</cp:lastModifiedBy>
  <cp:revision>19</cp:revision>
  <dcterms:created xsi:type="dcterms:W3CDTF">2021-03-01T14:40:51Z</dcterms:created>
  <dcterms:modified xsi:type="dcterms:W3CDTF">2021-03-01T23:50:48Z</dcterms:modified>
</cp:coreProperties>
</file>