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4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027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8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6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517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60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5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0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99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766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2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822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16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8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889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3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68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49D7A-654F-4CC7-A6E4-CC3F0E0D30D2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FD20C-F988-451E-A1D0-DCBFC4851D0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612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EDDEA-190D-4004-A9DB-7082F125558E}"/>
              </a:ext>
            </a:extLst>
          </p:cNvPr>
          <p:cNvSpPr txBox="1"/>
          <p:nvPr/>
        </p:nvSpPr>
        <p:spPr>
          <a:xfrm>
            <a:off x="2419927" y="2216726"/>
            <a:ext cx="7352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BAB 1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TUJUAN DAN PRINSIP DASAR 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ETIKA BISNIS DAN PROFESI</a:t>
            </a:r>
            <a:endParaRPr lang="en-ID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43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ETIKA DARI SISI TEORI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771239" y="889843"/>
            <a:ext cx="104832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Etika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refleksi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kritis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rasional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347788" indent="-812800" eaLnBrk="1" fontAlgn="auto" hangingPunct="1">
              <a:spcAft>
                <a:spcPts val="0"/>
              </a:spcAft>
              <a:buNone/>
              <a:tabLst>
                <a:tab pos="1347788" algn="l"/>
              </a:tabLs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a.	Nilai dan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norma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tentang perilaku hidup yang baik.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34988" eaLnBrk="1" fontAlgn="auto" hangingPunct="1">
              <a:spcAft>
                <a:spcPts val="0"/>
              </a:spcAft>
              <a:tabLst>
                <a:tab pos="1347788" algn="l"/>
              </a:tabLs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b.	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ilai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moralitas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berterima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900113" indent="-635000" eaLnBrk="1" fontAlgn="auto" hangingPunct="1">
              <a:spcAft>
                <a:spcPts val="0"/>
              </a:spcAft>
              <a:buFontTx/>
              <a:buAutoNum type="alphaLcPeriod"/>
              <a:defRPr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memahami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diperlukan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kebiasaan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berfikir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kritis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rasional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prinsip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praktik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id-ID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105EE-D7AE-4BEF-810D-A04BCA747BF4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9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7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ETIKA DARI SISI TEORI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771239" y="889843"/>
            <a:ext cx="104832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lvl="1" indent="-533400" algn="l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d-ID" sz="3600" dirty="0">
                <a:latin typeface="Arial" pitchFamily="34" charset="0"/>
                <a:cs typeface="Arial" pitchFamily="34" charset="0"/>
              </a:rPr>
              <a:t>Etika dapat juga dimaknai sebagai standar tentang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buruk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benar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salah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.”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33400" lvl="1" indent="-533400" algn="l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“B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enar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”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belum tentu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“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baik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” dan “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salah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”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belum tentu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“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buruk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”</a:t>
            </a:r>
            <a:r>
              <a:rPr lang="id-ID" sz="36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marL="533400" lvl="1" indent="-533400" algn="l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d-ID" sz="3600" dirty="0">
                <a:latin typeface="Arial" pitchFamily="34" charset="0"/>
                <a:cs typeface="Arial" pitchFamily="34" charset="0"/>
                <a:sym typeface="Wingdings" pitchFamily="2" charset="2"/>
              </a:rPr>
              <a:t>Landasan “baik” dan “buruk”</a:t>
            </a:r>
            <a:r>
              <a:rPr lang="en-US" sz="36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serta</a:t>
            </a:r>
            <a:r>
              <a:rPr lang="en-US" sz="36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benar</a:t>
            </a:r>
            <a:r>
              <a:rPr lang="en-US" sz="3600" dirty="0">
                <a:latin typeface="Arial" pitchFamily="34" charset="0"/>
                <a:cs typeface="Arial" pitchFamily="34" charset="0"/>
                <a:sym typeface="Wingdings" pitchFamily="2" charset="2"/>
              </a:rPr>
              <a:t> dan salah</a:t>
            </a:r>
            <a:r>
              <a:rPr lang="id-ID" sz="3600" dirty="0">
                <a:latin typeface="Arial" pitchFamily="34" charset="0"/>
                <a:cs typeface="Arial" pitchFamily="34" charset="0"/>
                <a:sym typeface="Wingdings" pitchFamily="2" charset="2"/>
              </a:rPr>
              <a:t> adalah 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prinsip-prinsip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dasar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tentang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etika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moral</a:t>
            </a:r>
            <a:r>
              <a:rPr lang="id-ID" sz="3600" dirty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234F8-F420-4C87-97A5-8A8685FE7560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10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ETIKA DARI SISI TEORI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771239" y="889843"/>
            <a:ext cx="104832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jawa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istilah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bener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ora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pener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benar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tepat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artinya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kebenaran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tentu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sejalan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prinsip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33400" indent="-533400" eaLnBrk="1" hangingPunct="1">
              <a:defRPr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533400" eaLnBrk="1" hangingPunct="1"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Mengatakan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u="sng" dirty="0" err="1">
                <a:latin typeface="Arial" pitchFamily="34" charset="0"/>
                <a:cs typeface="Arial" pitchFamily="34" charset="0"/>
              </a:rPr>
              <a:t>bodoh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”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u="sng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”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latin typeface="Arial" pitchFamily="34" charset="0"/>
                <a:cs typeface="Arial" pitchFamily="34" charset="0"/>
              </a:rPr>
              <a:t>faktual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latin typeface="Arial" pitchFamily="34" charset="0"/>
                <a:cs typeface="Arial" pitchFamily="34" charset="0"/>
              </a:rPr>
              <a:t>kaidah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4E02A-8E9B-48F2-A19B-1A304A09C12F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11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9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ETIKA DARI SISI TEORI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771239" y="825191"/>
            <a:ext cx="104832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u="sng" dirty="0">
                <a:latin typeface="Arial" pitchFamily="34" charset="0"/>
                <a:cs typeface="Arial" pitchFamily="34" charset="0"/>
              </a:rPr>
              <a:t>MORALITAS</a:t>
            </a:r>
          </a:p>
          <a:p>
            <a:pPr eaLnBrk="1" hangingPunct="1">
              <a:defRPr/>
            </a:pPr>
            <a:endParaRPr lang="en-US" sz="3600" b="1" u="sng" dirty="0">
              <a:latin typeface="Arial" pitchFamily="34" charset="0"/>
              <a:cs typeface="Arial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Moralitas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kata Latin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Mos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jamak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Mores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bermakna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adat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istiadat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kebiasaan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Etika dan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moralitas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sama-sama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befikir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bersikap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bertindak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kebaikan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berlangsung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lama dan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berterima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EEDBB-A3CF-4EF2-BC2A-DCE7340F3674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12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4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ETIKA DARI SISI TEORI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854363" y="850625"/>
            <a:ext cx="10483273" cy="3282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u="sng" dirty="0">
                <a:latin typeface="Arial" pitchFamily="34" charset="0"/>
                <a:cs typeface="Arial" pitchFamily="34" charset="0"/>
              </a:rPr>
              <a:t>NORMA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Norma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adalah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pedoman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standar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tentang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bagaimana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berfikir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dan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bertindak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baik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dan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tepat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sebagai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tolok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ukur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tentang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baik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buruknya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suatu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tindakan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perilaku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Terdapat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beragam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kategori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norma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tetapi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prinsip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dasarnya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tetap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sama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seperti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1B66E-47BB-429B-9003-FF0196990842}"/>
              </a:ext>
            </a:extLst>
          </p:cNvPr>
          <p:cNvSpPr txBox="1"/>
          <p:nvPr/>
        </p:nvSpPr>
        <p:spPr>
          <a:xfrm>
            <a:off x="1237671" y="4303624"/>
            <a:ext cx="3703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Norma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Norma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Norma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Sopan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Santun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DADB3-66B0-4151-82B5-64304C6A5E69}"/>
              </a:ext>
            </a:extLst>
          </p:cNvPr>
          <p:cNvSpPr txBox="1"/>
          <p:nvPr/>
        </p:nvSpPr>
        <p:spPr>
          <a:xfrm>
            <a:off x="6095999" y="4303624"/>
            <a:ext cx="370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Norma Hukum</a:t>
            </a: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Norma Moral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E79F1-0AAF-4289-A69A-2D7337FC4716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13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6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ETIKA DARI SISI TEORI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854363" y="970696"/>
            <a:ext cx="1048327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Khusus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aturan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berlaku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kehidupan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khusus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aturan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olah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raga,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aturan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dan lain-lain</a:t>
            </a:r>
          </a:p>
          <a:p>
            <a:pPr marL="341313" indent="-341313" eaLnBrk="1" hangingPunct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aturan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universal.</a:t>
            </a:r>
          </a:p>
          <a:p>
            <a:pPr marL="341313" indent="-341313" eaLnBrk="1" hangingPunct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Sopan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antun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Etiket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norma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mengatur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lahiriah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lam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pergaulan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sehari-hari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D6B31-F763-40DB-9CD6-E7A1CAD307C7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14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ETIKA DARI SISI TEORI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854364" y="1026114"/>
            <a:ext cx="103031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Hukum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diberlakukan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tegas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penting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4013" indent="-354013" eaLnBrk="1" hangingPunct="1">
              <a:spcBef>
                <a:spcPts val="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 eaLnBrk="1" hangingPunct="1"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Norma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mencerminkan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harapan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keinginan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keyakinan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perlunya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mengikat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mewujudkan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tenteram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sejahtera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90671-0BEC-4BB3-B34C-E461E128F3BE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15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1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TEORI TENTANG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854364" y="1026114"/>
            <a:ext cx="10303164" cy="4696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Teori </a:t>
            </a:r>
            <a:r>
              <a:rPr lang="en-GB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Teleologi</a:t>
            </a:r>
            <a:endParaRPr lang="id-ID" sz="3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0300" lvl="2" indent="-6096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Egoisme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Etis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0300" lvl="2" indent="-6096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Utilitarianisme</a:t>
            </a:r>
            <a:endParaRPr lang="id-ID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0700" lvl="3" indent="-628650">
              <a:buFont typeface="Wingdings" pitchFamily="2" charset="2"/>
              <a:buChar char="ü"/>
            </a:pPr>
            <a:r>
              <a:rPr lang="id-ID" sz="3400" dirty="0">
                <a:latin typeface="Arial" panose="020B0604020202020204" pitchFamily="34" charset="0"/>
                <a:cs typeface="Arial" panose="020B0604020202020204" pitchFamily="34" charset="0"/>
              </a:rPr>
              <a:t>Utilitari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id-ID" sz="3400" dirty="0">
                <a:latin typeface="Arial" panose="020B0604020202020204" pitchFamily="34" charset="0"/>
                <a:cs typeface="Arial" panose="020B0604020202020204" pitchFamily="34" charset="0"/>
              </a:rPr>
              <a:t>sme Perbuatan (Act Utilitari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id-ID" sz="3400" dirty="0">
                <a:latin typeface="Arial" panose="020B0604020202020204" pitchFamily="34" charset="0"/>
                <a:cs typeface="Arial" panose="020B0604020202020204" pitchFamily="34" charset="0"/>
              </a:rPr>
              <a:t>sm)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0700" lvl="3" indent="-628650">
              <a:buFont typeface="Wingdings" pitchFamily="2" charset="2"/>
              <a:buChar char="ü"/>
            </a:pPr>
            <a:r>
              <a:rPr lang="id-ID" sz="3400" dirty="0">
                <a:latin typeface="Arial" panose="020B0604020202020204" pitchFamily="34" charset="0"/>
                <a:cs typeface="Arial" panose="020B0604020202020204" pitchFamily="34" charset="0"/>
              </a:rPr>
              <a:t>Utilitari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id-ID" sz="3400" dirty="0">
                <a:latin typeface="Arial" panose="020B0604020202020204" pitchFamily="34" charset="0"/>
                <a:cs typeface="Arial" panose="020B0604020202020204" pitchFamily="34" charset="0"/>
              </a:rPr>
              <a:t>sme Aturan (Rule Utilitari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id-ID" sz="3400" dirty="0">
                <a:latin typeface="Arial" panose="020B0604020202020204" pitchFamily="34" charset="0"/>
                <a:cs typeface="Arial" panose="020B0604020202020204" pitchFamily="34" charset="0"/>
              </a:rPr>
              <a:t>sm)</a:t>
            </a:r>
          </a:p>
          <a:p>
            <a:pPr marL="419100" indent="-419100">
              <a:buFont typeface="Arial" pitchFamily="34" charset="0"/>
              <a:buChar char="•"/>
            </a:pPr>
            <a:r>
              <a:rPr lang="id-ID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Teori Deontologi</a:t>
            </a:r>
          </a:p>
          <a:p>
            <a:pPr marL="419100" indent="-419100">
              <a:buFont typeface="Arial" pitchFamily="34" charset="0"/>
              <a:buChar char="•"/>
            </a:pPr>
            <a:r>
              <a:rPr lang="id-ID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Teori Hak</a:t>
            </a:r>
          </a:p>
          <a:p>
            <a:pPr marL="419100" indent="-419100">
              <a:buFont typeface="Arial" pitchFamily="34" charset="0"/>
              <a:buChar char="•"/>
            </a:pPr>
            <a:r>
              <a:rPr lang="id-ID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Teori Keutamaan (Virtue)</a:t>
            </a:r>
            <a:endParaRPr lang="id-ID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258C7-5863-4FF8-AD99-EC6970BF828E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16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5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TEORI TENTANG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863600" y="1081532"/>
            <a:ext cx="103031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Teleologi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3600" i="1" dirty="0">
                <a:latin typeface="Arial" panose="020B0604020202020204" pitchFamily="34" charset="0"/>
                <a:cs typeface="Arial" panose="020B0604020202020204" pitchFamily="34" charset="0"/>
              </a:rPr>
              <a:t>elos = tujuan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Yunani.</a:t>
            </a:r>
            <a:r>
              <a:rPr lang="id-ID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buruknya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diukur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ditimbulkan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63638" indent="-534988" eaLnBrk="1" hangingPunct="1">
              <a:buFont typeface="Wingdings" panose="05000000000000000000" pitchFamily="2" charset="2"/>
              <a:buChar char="§"/>
            </a:pP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Teori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Egoisme</a:t>
            </a:r>
            <a:endParaRPr lang="en-US" sz="3600" b="1" i="1" dirty="0">
              <a:latin typeface="Arial" pitchFamily="34" charset="0"/>
              <a:cs typeface="Arial" pitchFamily="34" charset="0"/>
            </a:endParaRPr>
          </a:p>
          <a:p>
            <a:pPr marL="1255713" indent="-1255713" eaLnBrk="1" hangingPunct="1">
              <a:buFont typeface="Wingdings" pitchFamily="2" charset="2"/>
              <a:buNone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Tindakan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orang/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orang pada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dasarnya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ditujukan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kepentingan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egonya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5044D-950A-47C2-8D75-60DFED83B96A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17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TEORI TENTANG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1265382" y="1201609"/>
            <a:ext cx="97905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Egoisme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akan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persoalan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serius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3600" i="1" dirty="0">
                <a:latin typeface="Arial" pitchFamily="34" charset="0"/>
                <a:cs typeface="Arial" pitchFamily="34" charset="0"/>
              </a:rPr>
              <a:t>tidak 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dilandasi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pada 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pemahaman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kesadaran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3600" i="1" dirty="0">
                <a:latin typeface="Arial" pitchFamily="34" charset="0"/>
                <a:cs typeface="Arial" pitchFamily="34" charset="0"/>
              </a:rPr>
              <a:t>bahwa </a:t>
            </a:r>
            <a:r>
              <a:rPr lang="id-ID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kebehasilan pribadi </a:t>
            </a:r>
            <a:r>
              <a:rPr lang="id-ID" sz="3600" i="1" dirty="0">
                <a:latin typeface="Arial" pitchFamily="34" charset="0"/>
                <a:cs typeface="Arial" pitchFamily="34" charset="0"/>
              </a:rPr>
              <a:t>sangat ditentukan oleh </a:t>
            </a:r>
            <a:r>
              <a:rPr lang="id-ID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dukungan dan ketepatan perlakukan terhadap 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ego orang lain </a:t>
            </a: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kelompok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lain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Ingat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Konsep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“Customer is the Real King”</a:t>
            </a:r>
            <a:endParaRPr lang="id-ID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DADD0-F7F5-4F34-A8BB-3DAFDAECCEE1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18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9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DF5679-39B8-4331-B43A-54699CC0570B}"/>
              </a:ext>
            </a:extLst>
          </p:cNvPr>
          <p:cNvSpPr txBox="1"/>
          <p:nvPr/>
        </p:nvSpPr>
        <p:spPr>
          <a:xfrm>
            <a:off x="826654" y="883021"/>
            <a:ext cx="10280073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725" marR="0" lvl="0" indent="-720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d-ID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“Bisnis dan Profesi”</a:t>
            </a:r>
            <a:r>
              <a: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adalah dua kata yang bisa saling melengkap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dan juga saling mengganti.</a:t>
            </a:r>
          </a:p>
          <a:p>
            <a:pPr marL="720725" marR="0" lvl="0" indent="-720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Profesi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berelasi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dengan</a:t>
            </a:r>
            <a:r>
              <a: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d-ID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“bisnis”</a:t>
            </a:r>
            <a:r>
              <a: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dan </a:t>
            </a:r>
            <a:r>
              <a:rPr kumimoji="0" lang="id-ID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“bisnis”</a:t>
            </a:r>
            <a:r>
              <a: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bisa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berelasi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dengan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d-ID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profesi</a:t>
            </a:r>
            <a:r>
              <a: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720725" marR="0" lvl="0" indent="-720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d-ID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Contoh:</a:t>
            </a:r>
            <a:r>
              <a: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bisnsis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id-ID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im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bingan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belajar</a:t>
            </a:r>
            <a:r>
              <a: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isinya adalah kumpulan dari orang-orang yang berprofesi sebagai guru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id-ID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BISNIS DAN PROFESI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06DAA-C6C0-4AB0-9F26-FFC42A5902B6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9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TEORI TENTANG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1274616" y="1059120"/>
            <a:ext cx="979054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eaLnBrk="1" hangingPunct="1"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Utilitari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id-ID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id-ID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tilis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Latin.</a:t>
            </a:r>
          </a:p>
          <a:p>
            <a:pPr marL="534988" indent="-534988" eaLnBrk="1" hangingPunct="1">
              <a:buFont typeface="Wingdings" pitchFamily="2" charset="2"/>
              <a:buNone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eaLnBrk="1" hangingPunct="1">
              <a:buFont typeface="Wingdings" pitchFamily="2" charset="2"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perbuatan adalah baik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jika membawa manfaat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mayoritas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reatest happiness of the greatest number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F5A1C-5EA9-4B8E-951A-EEEF99C41C8C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19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8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TEORI TENTANG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1634835" y="920575"/>
            <a:ext cx="964276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 eaLnBrk="1" hangingPunct="1">
              <a:buFont typeface="Wingdings" pitchFamily="2" charset="2"/>
              <a:buChar char="ü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Utilitari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sme Perbuatan (Act Utilitari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sm)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 eaLnBrk="1" hangingPunct="1">
              <a:buNone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Etika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perbuatan yang </a:t>
            </a:r>
            <a:r>
              <a:rPr lang="id-ID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 manfaat bagi orang banyak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basis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628650" eaLnBrk="1" hangingPunct="1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Utilitari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sme Aturan (Rule Utilitari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sm)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didasarkan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moralitas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C6DE4-0034-48E6-A4B2-37BBE25205BC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20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79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TEORI TENTANG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965198" y="1120676"/>
            <a:ext cx="1040938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 eaLnBrk="1" hangingPunct="1">
              <a:buFont typeface="Arial" panose="020B0604020202020204" pitchFamily="34" charset="0"/>
              <a:buChar char="•"/>
            </a:pPr>
            <a:r>
              <a:rPr lang="id-ID" sz="3600" b="1" dirty="0">
                <a:latin typeface="Arial" pitchFamily="34" charset="0"/>
                <a:cs typeface="Arial" pitchFamily="34" charset="0"/>
              </a:rPr>
              <a:t>Teori Deontologi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id-ID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D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eontologi berasal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kata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deon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Yunani,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bermakna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kewajiban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.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id-ID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B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aik buruknya  atau etis tidaknya perbuatan didasarkan pada kewajiban. </a:t>
            </a:r>
            <a:r>
              <a:rPr lang="id-ID" sz="3600" b="1" dirty="0">
                <a:latin typeface="Arial" pitchFamily="34" charset="0"/>
                <a:cs typeface="Arial" pitchFamily="34" charset="0"/>
              </a:rPr>
              <a:t>Sesuatu yang diwajibkan adalah baik/etis</a:t>
            </a:r>
            <a:r>
              <a:rPr lang="id-ID" sz="3600" dirty="0">
                <a:latin typeface="Arial" pitchFamily="34" charset="0"/>
                <a:cs typeface="Arial" pitchFamily="34" charset="0"/>
              </a:rPr>
              <a:t>, dan yang tidak diwajibkan mungkin tidak baik/etis.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DCF6E-E36D-4DA5-AEAA-43A227FEA66D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21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TEORI TENTANG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965198" y="871295"/>
            <a:ext cx="10409382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Teori Hak</a:t>
            </a:r>
          </a:p>
          <a:p>
            <a:pPr marL="609600" indent="-6096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id-ID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Etika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pemenuhan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orang lain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kebanyakan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09600" indent="-60960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Teori Keutamaan (Virtue)</a:t>
            </a:r>
          </a:p>
          <a:p>
            <a:pPr marL="609600" indent="-6096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id-ID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d-ID" sz="3500" dirty="0">
                <a:latin typeface="Arial" panose="020B0604020202020204" pitchFamily="34" charset="0"/>
                <a:cs typeface="Arial" panose="020B0604020202020204" pitchFamily="34" charset="0"/>
              </a:rPr>
              <a:t>tika diukur dari sisi keutamaan, seperti </a:t>
            </a:r>
            <a:r>
              <a:rPr lang="id-ID" sz="3500" i="1" dirty="0">
                <a:latin typeface="Arial" panose="020B0604020202020204" pitchFamily="34" charset="0"/>
                <a:cs typeface="Arial" panose="020B0604020202020204" pitchFamily="34" charset="0"/>
              </a:rPr>
              <a:t>keramahan, kejujuran, keadilan, kepercayaan, keuletan, loyalitas, rasa hormat dan rasa malu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27B85-0F45-405E-BA18-0BD5B5ABCB97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22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33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DILEMA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965198" y="871295"/>
            <a:ext cx="10409382" cy="5343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>
              <a:buFont typeface="Arial" panose="020B0604020202020204" pitchFamily="34" charset="0"/>
              <a:buChar char="•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Dilema etika adalah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benturan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berbenturan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2913" indent="-442913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olusi dilema etika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Langkah 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Analisis konsekuensi keputusan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28700" lvl="1" indent="-571500" algn="l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Siapa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diuntungan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s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iapa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dirugikan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28700" lvl="1" indent="-571500" algn="l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manfaat atau kerugian dari pilihan keputusan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diambil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33EC0-133B-4033-872F-B88C5185F6BD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23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DILEMA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965198" y="871295"/>
            <a:ext cx="10409382" cy="523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Langkah II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Analisis tindakan/pilihan keputusan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 algn="l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Keputusan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diyakini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pembuat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 algn="l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Selesaikan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pandangan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paling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Langkah III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prinsip-prinsip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berterima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F3385-A7E4-41A4-AFF5-4D69A362BEAB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24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9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DILEMA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965198" y="871295"/>
            <a:ext cx="1040938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4000" dirty="0">
                <a:latin typeface="Arial" panose="020B0604020202020204" pitchFamily="34" charset="0"/>
                <a:cs typeface="Arial" panose="020B0604020202020204" pitchFamily="34" charset="0"/>
              </a:rPr>
              <a:t>Argumentasi Etika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5713" lvl="1" indent="-798513" algn="l"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Dapatkan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selengkap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5713" lvl="1" indent="-798513" algn="l"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Pahami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4000" dirty="0">
                <a:latin typeface="Arial" panose="020B0604020202020204" pitchFamily="34" charset="0"/>
                <a:cs typeface="Arial" panose="020B0604020202020204" pitchFamily="34" charset="0"/>
              </a:rPr>
              <a:t>informasi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sekomprehensif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255713" lvl="1" indent="-798513" algn="l"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berterima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dan paling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basis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argumentasinya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5713" lvl="1" indent="-798513" algn="l">
              <a:buFont typeface="Wingdings" panose="05000000000000000000" pitchFamily="2" charset="2"/>
              <a:buChar char="ü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5713" lvl="1" indent="-798513" algn="l">
              <a:buFont typeface="Wingdings" panose="05000000000000000000" pitchFamily="2" charset="2"/>
              <a:buChar char="ü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670E3-58BF-40A4-B322-E918ED8CEF88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25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43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DILEMA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965198" y="871295"/>
            <a:ext cx="104093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l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Lawrence Kohlberg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menawarkan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mengatasi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dilemma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 algn="l">
              <a:buNone/>
            </a:pP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Preconventional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34988" lvl="1" algn="l" defTabSz="534988">
              <a:buNone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Level terendah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dihubungkan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penghargaan dan hukuman/sanksi.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457200">
              <a:buFont typeface="Arial" panose="020B0604020202020204" pitchFamily="34" charset="0"/>
              <a:buChar char="•"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</a:p>
          <a:p>
            <a:pPr marL="534988" lvl="1" algn="l" defTabSz="534988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diukur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prinsip-prinsip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CA10F-161B-44B9-A7FF-DA98FFC7DD34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26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95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DILEMA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898235" y="733863"/>
            <a:ext cx="103955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725" indent="-720725">
              <a:buFont typeface="Arial" panose="020B0604020202020204" pitchFamily="34" charset="0"/>
              <a:buChar char="•"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Post-conventional</a:t>
            </a:r>
          </a:p>
          <a:p>
            <a:pPr marL="720725" lvl="1" algn="l" defTabSz="720725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diukur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prinsip-prinsip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berterima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golongan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6E1E3-3387-4E92-BAB4-07515F0F1B5F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27</a:t>
            </a:r>
            <a:endParaRPr lang="en-ID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18947-AEDD-4564-95D7-5534456C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921" y="3455594"/>
            <a:ext cx="2536680" cy="2769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A19078-1D08-471A-9DEB-1A5BA0EB9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129" y="3121223"/>
            <a:ext cx="4864627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B16220E-3A62-4601-8453-4F67E7D58B47}"/>
              </a:ext>
            </a:extLst>
          </p:cNvPr>
          <p:cNvSpPr txBox="1">
            <a:spLocks/>
          </p:cNvSpPr>
          <p:nvPr/>
        </p:nvSpPr>
        <p:spPr>
          <a:xfrm>
            <a:off x="8386818" y="6300168"/>
            <a:ext cx="5429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0B500-E6EF-4D9C-BCB4-43EF6BCDB388}" type="slidenum">
              <a:rPr lang="id-ID" smtClean="0"/>
              <a:pPr/>
              <a:t>29</a:t>
            </a:fld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F0DD28-9D37-4056-AF9F-E96CD1F2328E}"/>
              </a:ext>
            </a:extLst>
          </p:cNvPr>
          <p:cNvGrpSpPr>
            <a:grpSpLocks/>
          </p:cNvGrpSpPr>
          <p:nvPr/>
        </p:nvGrpSpPr>
        <p:grpSpPr bwMode="auto">
          <a:xfrm>
            <a:off x="1385453" y="1107265"/>
            <a:ext cx="9310255" cy="4643470"/>
            <a:chOff x="672" y="1200"/>
            <a:chExt cx="4272" cy="2496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BEC1C087-546D-4D3A-B922-EDEC8452A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200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id-ID" sz="2400" b="1" dirty="0">
                  <a:latin typeface="Arial" pitchFamily="34" charset="0"/>
                  <a:cs typeface="Arial" pitchFamily="34" charset="0"/>
                </a:rPr>
                <a:t>Rekan Sekerja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A7D330EA-EED6-4CEA-ABAD-46025EF04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824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id-ID" sz="2400" b="1" dirty="0">
                  <a:latin typeface="Arial" pitchFamily="34" charset="0"/>
                  <a:cs typeface="Arial" pitchFamily="34" charset="0"/>
                </a:rPr>
                <a:t>Keluarga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B87BB46C-F22C-497D-BC53-471674705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496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id-ID" sz="2400" b="1" dirty="0">
                  <a:latin typeface="Arial" pitchFamily="34" charset="0"/>
                  <a:cs typeface="Arial" pitchFamily="34" charset="0"/>
                </a:rPr>
                <a:t>Sahabat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D8BFDC28-1682-43FC-ABDD-FD541FCED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168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id-ID" sz="2400" b="1" dirty="0">
                  <a:latin typeface="Arial" pitchFamily="34" charset="0"/>
                  <a:cs typeface="Arial" pitchFamily="34" charset="0"/>
                </a:rPr>
                <a:t>Hukum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B09FC2A1-0B4B-40A6-AFE2-E375CE168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200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id-ID" sz="2400" b="1" dirty="0">
                  <a:latin typeface="Arial" pitchFamily="34" charset="0"/>
                  <a:cs typeface="Arial" pitchFamily="34" charset="0"/>
                </a:rPr>
                <a:t>Budaya Daerah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D3E4C064-6F67-4E49-92A9-01B3B48E3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872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id-ID" sz="2400" b="1" dirty="0">
                  <a:latin typeface="Arial" pitchFamily="34" charset="0"/>
                  <a:cs typeface="Arial" pitchFamily="34" charset="0"/>
                </a:rPr>
                <a:t>Profesi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CE30A1F4-59CB-4962-AB60-B179937E1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544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id-ID" sz="2400" b="1" dirty="0">
                  <a:latin typeface="Arial" pitchFamily="34" charset="0"/>
                  <a:cs typeface="Arial" pitchFamily="34" charset="0"/>
                </a:rPr>
                <a:t>Pimpinan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57D676FD-902B-49CC-8A7E-1A9D53E3D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216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id-ID" sz="2400" b="1" dirty="0">
                  <a:latin typeface="Arial" pitchFamily="34" charset="0"/>
                  <a:cs typeface="Arial" pitchFamily="34" charset="0"/>
                </a:rPr>
                <a:t>Masyarakat Umum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AE04B315-5CB9-4811-A7C1-F68A4DAA6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1200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id-ID" sz="2400" b="1" dirty="0">
                  <a:latin typeface="Arial" pitchFamily="34" charset="0"/>
                  <a:cs typeface="Arial" pitchFamily="34" charset="0"/>
                </a:rPr>
                <a:t>Keyakinan Agama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E695ED-6543-4EBC-9571-1A6E2DCC4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20"/>
              <a:ext cx="1392" cy="105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415004C0-A5B4-452F-B937-32D402454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168"/>
              <a:ext cx="1152" cy="546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id-ID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Kesadaran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839B635F-A3D4-43CF-9E68-B3CA136EC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448"/>
              <a:ext cx="1200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EE262812-4773-42BC-8C3E-07F5EBBC5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88"/>
              <a:ext cx="498" cy="5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4ADA58FE-4918-4E94-81E7-94B50CBFE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12"/>
              <a:ext cx="38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A0B6C736-5EB9-4F0E-BA2A-08845E30B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592"/>
              <a:ext cx="38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7C889974-30FB-4C74-851B-F033C8333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813"/>
              <a:ext cx="539" cy="5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DF9C282E-1300-4C5B-91A3-ED7CE347F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2" y="1440"/>
              <a:ext cx="498" cy="5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CE65079D-9DEB-41ED-99B4-51C35D895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2160"/>
              <a:ext cx="33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Line 26">
              <a:extLst>
                <a:ext uri="{FF2B5EF4-FFF2-40B4-BE49-F238E27FC236}">
                  <a16:creationId xmlns:a16="http://schemas.microsoft.com/office/drawing/2014/main" id="{8FD2E074-F9F6-4144-9736-650B181352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2688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Line 27">
              <a:extLst>
                <a:ext uri="{FF2B5EF4-FFF2-40B4-BE49-F238E27FC236}">
                  <a16:creationId xmlns:a16="http://schemas.microsoft.com/office/drawing/2014/main" id="{BD73C8FB-7B19-44E3-ABCB-6C6EF0FF42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" y="2880"/>
              <a:ext cx="52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6555DE-1568-41D5-873C-38A6537A4D10}"/>
              </a:ext>
            </a:extLst>
          </p:cNvPr>
          <p:cNvCxnSpPr/>
          <p:nvPr/>
        </p:nvCxnSpPr>
        <p:spPr>
          <a:xfrm rot="5400000">
            <a:off x="5913496" y="2215023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019E29D-8D1A-499D-B712-B082A55B8758}"/>
              </a:ext>
            </a:extLst>
          </p:cNvPr>
          <p:cNvSpPr txBox="1"/>
          <p:nvPr/>
        </p:nvSpPr>
        <p:spPr>
          <a:xfrm>
            <a:off x="4909559" y="4756501"/>
            <a:ext cx="2286016" cy="954107"/>
          </a:xfrm>
          <a:prstGeom prst="rect">
            <a:avLst/>
          </a:prstGeom>
          <a:solidFill>
            <a:srgbClr val="FF99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Sumber Norma Etika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512C1D-2FD8-4366-B2F0-E8D24D6272A2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SUMBER NORMA ETIKA</a:t>
            </a:r>
            <a:endParaRPr lang="en-ID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44F8AB-F295-4DAD-8EB4-6E10BB9148B1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28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3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DF5679-39B8-4331-B43A-54699CC0570B}"/>
              </a:ext>
            </a:extLst>
          </p:cNvPr>
          <p:cNvSpPr txBox="1"/>
          <p:nvPr/>
        </p:nvSpPr>
        <p:spPr>
          <a:xfrm>
            <a:off x="1039091" y="1231494"/>
            <a:ext cx="102800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3275" indent="-803275">
              <a:buFont typeface="+mj-lt"/>
              <a:buAutoNum type="arabicPeriod"/>
            </a:pP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Keberhasilan bisnis/profesi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sangat tergantung pada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keberterimaan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bisnis/profesi oleh stakeholders.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indent="-803275">
              <a:buFont typeface="+mj-lt"/>
              <a:buAutoNum type="arabicPeriod" startAt="2"/>
            </a:pP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Stakeholders/pemangku kepentingan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, adalah siapapun, individu atau organisasi, yang berkepentingan dengan bisnis/profesi.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TUJUAN DAN PERAN EBP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AAADA-746E-443A-B2AA-1624844FE235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60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B16220E-3A62-4601-8453-4F67E7D58B47}"/>
              </a:ext>
            </a:extLst>
          </p:cNvPr>
          <p:cNvSpPr txBox="1">
            <a:spLocks/>
          </p:cNvSpPr>
          <p:nvPr/>
        </p:nvSpPr>
        <p:spPr>
          <a:xfrm>
            <a:off x="8386818" y="6300168"/>
            <a:ext cx="5429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0B500-E6EF-4D9C-BCB4-43EF6BCDB388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512C1D-2FD8-4366-B2F0-E8D24D6272A2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ASPEK LEGAL VS ASPEK ETIKA</a:t>
            </a:r>
            <a:endParaRPr lang="en-ID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28B7894-CE3B-4E19-BCBC-9F61B0485B0B}"/>
              </a:ext>
            </a:extLst>
          </p:cNvPr>
          <p:cNvSpPr txBox="1">
            <a:spLocks/>
          </p:cNvSpPr>
          <p:nvPr/>
        </p:nvSpPr>
        <p:spPr>
          <a:xfrm>
            <a:off x="1016000" y="907913"/>
            <a:ext cx="10160000" cy="147506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indent="-7429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z="3600" b="1" dirty="0">
                <a:latin typeface="Arial" panose="020B0604020202020204" pitchFamily="34" charset="0"/>
                <a:cs typeface="Arial" panose="020B0604020202020204" pitchFamily="34" charset="0"/>
              </a:rPr>
              <a:t>egal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etis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29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d-ID" sz="3600" b="1" dirty="0">
                <a:latin typeface="Arial" panose="020B0604020202020204" pitchFamily="34" charset="0"/>
                <a:cs typeface="Arial" panose="020B0604020202020204" pitchFamily="34" charset="0"/>
              </a:rPr>
              <a:t>tis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kemungkinan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legal.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85EFA4-F5C7-4EC9-B1BD-EA3B0FDA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08" y="3215548"/>
            <a:ext cx="6399362" cy="257752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86B907C-616B-44CE-9EB1-AF95D9F1A9EB}"/>
              </a:ext>
            </a:extLst>
          </p:cNvPr>
          <p:cNvSpPr txBox="1"/>
          <p:nvPr/>
        </p:nvSpPr>
        <p:spPr>
          <a:xfrm>
            <a:off x="905161" y="2382982"/>
            <a:ext cx="10529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CAB833-3A7D-436E-AE04-F87F1506969D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29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73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B16220E-3A62-4601-8453-4F67E7D58B47}"/>
              </a:ext>
            </a:extLst>
          </p:cNvPr>
          <p:cNvSpPr txBox="1">
            <a:spLocks/>
          </p:cNvSpPr>
          <p:nvPr/>
        </p:nvSpPr>
        <p:spPr>
          <a:xfrm>
            <a:off x="8386818" y="6300168"/>
            <a:ext cx="5429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0B500-E6EF-4D9C-BCB4-43EF6BCDB388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512C1D-2FD8-4366-B2F0-E8D24D6272A2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GRADASI STANDAR ETIKA</a:t>
            </a:r>
            <a:endParaRPr lang="en-ID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C5259-5D07-4834-9D54-3DFA72102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54" y="958807"/>
            <a:ext cx="9568873" cy="4989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077D0-52BF-4228-8AF6-E77BCEE692FF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30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48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B16220E-3A62-4601-8453-4F67E7D58B47}"/>
              </a:ext>
            </a:extLst>
          </p:cNvPr>
          <p:cNvSpPr txBox="1">
            <a:spLocks/>
          </p:cNvSpPr>
          <p:nvPr/>
        </p:nvSpPr>
        <p:spPr>
          <a:xfrm>
            <a:off x="8386818" y="6300168"/>
            <a:ext cx="5429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0B500-E6EF-4D9C-BCB4-43EF6BCDB388}" type="slidenum">
              <a:rPr lang="id-ID" smtClean="0"/>
              <a:pPr/>
              <a:t>32</a:t>
            </a:fld>
            <a:endParaRPr lang="id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512C1D-2FD8-4366-B2F0-E8D24D6272A2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INTERFACE ETIKA – EKONOMI – HUKUM</a:t>
            </a:r>
            <a:endParaRPr lang="en-ID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1C7E37-0190-4F26-AB51-C713192F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63" y="755971"/>
            <a:ext cx="9772073" cy="5346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60D96-B242-4B21-AC02-43B0142F73F1}"/>
              </a:ext>
            </a:extLst>
          </p:cNvPr>
          <p:cNvSpPr txBox="1"/>
          <p:nvPr/>
        </p:nvSpPr>
        <p:spPr>
          <a:xfrm>
            <a:off x="11129822" y="5937333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31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06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B16220E-3A62-4601-8453-4F67E7D58B47}"/>
              </a:ext>
            </a:extLst>
          </p:cNvPr>
          <p:cNvSpPr txBox="1">
            <a:spLocks/>
          </p:cNvSpPr>
          <p:nvPr/>
        </p:nvSpPr>
        <p:spPr>
          <a:xfrm>
            <a:off x="8386818" y="6300168"/>
            <a:ext cx="5429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0B500-E6EF-4D9C-BCB4-43EF6BCDB388}" type="slidenum">
              <a:rPr lang="id-ID" smtClean="0"/>
              <a:pPr/>
              <a:t>33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8B5F6-3CAD-4AD6-A50F-ECDE7E8138FD}"/>
              </a:ext>
            </a:extLst>
          </p:cNvPr>
          <p:cNvSpPr txBox="1"/>
          <p:nvPr/>
        </p:nvSpPr>
        <p:spPr>
          <a:xfrm>
            <a:off x="3232727" y="2678545"/>
            <a:ext cx="5726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Arial Rounded MT Bold" panose="020F0704030504030204" pitchFamily="34" charset="0"/>
              </a:rPr>
              <a:t>Terima</a:t>
            </a:r>
            <a:r>
              <a:rPr lang="en-US" sz="6000" dirty="0">
                <a:latin typeface="Arial Rounded MT Bold" panose="020F0704030504030204" pitchFamily="34" charset="0"/>
              </a:rPr>
              <a:t> Kasih</a:t>
            </a:r>
            <a:endParaRPr lang="en-ID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2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DF5679-39B8-4331-B43A-54699CC0570B}"/>
              </a:ext>
            </a:extLst>
          </p:cNvPr>
          <p:cNvSpPr txBox="1"/>
          <p:nvPr/>
        </p:nvSpPr>
        <p:spPr>
          <a:xfrm>
            <a:off x="1029852" y="1092949"/>
            <a:ext cx="102800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Pemahaman dan kemampuan dalam menerapkan prinsip-prinsip EBP akan sangat menentukan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kelancaran, keberhasilan, dan sukses</a:t>
            </a:r>
            <a:r>
              <a:rPr lang="id-ID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bisnis atau profesi.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EBP berfungsi untuk memastikan sukses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JANGKA PANJANG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(bukan sukses jangka pendek) bisnis dan profesi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TUJUAN DAN PERAN EBP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B86CB-8C97-4FDC-81E4-0503C1A6EAEC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3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1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PRINSIP DASAR BISNIS/PROFESI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794327" y="889843"/>
            <a:ext cx="102338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0" indent="-723900">
              <a:buFont typeface="Arial" pitchFamily="34" charset="0"/>
              <a:buChar char="•"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Prinsip dasar Bisnis/Profesi adalah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id-ID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kepada pemangku kepentingan (stakeholders).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723900">
              <a:buFont typeface="Arial" pitchFamily="34" charset="0"/>
              <a:buChar char="•"/>
            </a:pP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723900">
              <a:buFont typeface="Arial" pitchFamily="34" charset="0"/>
              <a:buChar char="•"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Yang paling sukses pasti yang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paling unggul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kualitas pelayanannya. Unggul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sisi segala aspek pelayanan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, mulai dari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kualitas cara komunikasi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sampai dengan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kualias produk.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41E8C-EA34-40C5-9A70-ADB5D9D1770B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4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PRINSIP DASAR BISNIS/PROFESI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794326" y="889843"/>
            <a:ext cx="104832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Prinsip dasar bisnis dan profesi yang beretika adalah:</a:t>
            </a:r>
          </a:p>
          <a:p>
            <a:pPr marL="723900" indent="-723900">
              <a:buFont typeface="+mj-lt"/>
              <a:buAutoNum type="arabicPeriod"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Tidak ada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kebijakan dan tindakan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merugikan stakeholders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3900" indent="-723900">
              <a:buFont typeface="+mj-lt"/>
              <a:buAutoNum type="arabicPeriod"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Segala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kebijakan dan tindakan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harus memberikan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 dan nilai tambah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bagi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stakeholders.</a:t>
            </a:r>
          </a:p>
          <a:p>
            <a:pPr marL="723900" indent="-723900">
              <a:buFont typeface="+mj-lt"/>
              <a:buAutoNum type="arabicPeriod"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Segala hal yang merugikan stakeholders, pada akhirnya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 merugikan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504A4-270C-40B8-B664-225AC088FDD3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5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8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PRINSIP DASAR BISNIS/PROFESI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794326" y="889843"/>
            <a:ext cx="104832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Aktivitas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bisnis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d-ID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dan Profesi </a:t>
            </a:r>
            <a:r>
              <a:rPr lang="en-US" sz="3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tidak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boleh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merugikan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siapapun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id-ID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melainkan harus </a:t>
            </a:r>
            <a:r>
              <a:rPr lang="en-US" sz="3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menguntungkan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semua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fihak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(win win solution, take and give)</a:t>
            </a:r>
            <a:endParaRPr lang="id-ID" sz="36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sz="36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id-ID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Melalui penerapan “Etika Bisnis dan Profesi” secara tepat, </a:t>
            </a:r>
            <a:r>
              <a:rPr lang="id-ID" sz="36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keberhasilan serta keberlangsungan bisnis dan profesi akan lebih bisa terjamin</a:t>
            </a:r>
            <a:r>
              <a:rPr lang="id-ID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13142-3A0D-4787-8383-17075F0FB3D6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6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0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YANG TERPENTING DALAM EBP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794326" y="889843"/>
            <a:ext cx="104832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0" indent="-723900">
              <a:buFont typeface="Arial" pitchFamily="34" charset="0"/>
              <a:buChar char="•"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Dari berbagai terminologi dan konsep tentang etika, yang terpenting adalah kemampuan dalam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 dan menerapkannya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dalam kehidupan sehari hari.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723900">
              <a:buFont typeface="Arial" pitchFamily="34" charset="0"/>
              <a:buChar char="•"/>
            </a:pP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723900">
              <a:buFont typeface="Arial" pitchFamily="34" charset="0"/>
              <a:buChar char="•"/>
            </a:pP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Kemampuan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bertutur kata, bersikap, berperilaku, dan bertindak secara beretika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akan sangat menentukan sukses bisnis dan profesi.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68298-A730-4DB9-9D78-9BBEC1630602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7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9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D5E313-C9B8-4F89-BA0A-B1C3931695AD}"/>
              </a:ext>
            </a:extLst>
          </p:cNvPr>
          <p:cNvSpPr/>
          <p:nvPr/>
        </p:nvSpPr>
        <p:spPr>
          <a:xfrm>
            <a:off x="1385453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ETIKA DARI SISI TEORI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47D8-E74E-4DD6-8543-661085735125}"/>
              </a:ext>
            </a:extLst>
          </p:cNvPr>
          <p:cNvSpPr txBox="1"/>
          <p:nvPr/>
        </p:nvSpPr>
        <p:spPr>
          <a:xfrm>
            <a:off x="794326" y="871371"/>
            <a:ext cx="104832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kata Yunani ‘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Ethos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jamak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etha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istiadat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Etika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kebiasaan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Etika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tatacara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dianut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diwariskan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berikutnya</a:t>
            </a:r>
            <a:r>
              <a:rPr lang="id-ID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2537D-FB31-4803-957C-C15C3D54AA09}"/>
              </a:ext>
            </a:extLst>
          </p:cNvPr>
          <p:cNvSpPr txBox="1"/>
          <p:nvPr/>
        </p:nvSpPr>
        <p:spPr>
          <a:xfrm>
            <a:off x="11148291" y="5986629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8</a:t>
            </a:r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65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1437</Words>
  <Application>Microsoft Office PowerPoint</Application>
  <PresentationFormat>Widescreen</PresentationFormat>
  <Paragraphs>203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Rounded MT Bold</vt:lpstr>
      <vt:lpstr>Garamond</vt:lpstr>
      <vt:lpstr>Wingdings</vt:lpstr>
      <vt:lpstr>Wingdings 2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16</cp:revision>
  <dcterms:created xsi:type="dcterms:W3CDTF">2021-02-22T02:56:26Z</dcterms:created>
  <dcterms:modified xsi:type="dcterms:W3CDTF">2021-02-22T06:01:49Z</dcterms:modified>
</cp:coreProperties>
</file>